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57" r:id="rId3"/>
    <p:sldId id="277" r:id="rId4"/>
    <p:sldId id="259" r:id="rId5"/>
    <p:sldId id="4124" r:id="rId6"/>
    <p:sldId id="283" r:id="rId7"/>
    <p:sldId id="285" r:id="rId8"/>
    <p:sldId id="282" r:id="rId9"/>
    <p:sldId id="284" r:id="rId10"/>
    <p:sldId id="286" r:id="rId11"/>
    <p:sldId id="265" r:id="rId12"/>
    <p:sldId id="4099" r:id="rId13"/>
    <p:sldId id="4113" r:id="rId14"/>
    <p:sldId id="4115" r:id="rId15"/>
    <p:sldId id="4116" r:id="rId16"/>
    <p:sldId id="4118" r:id="rId17"/>
    <p:sldId id="4121" r:id="rId18"/>
    <p:sldId id="4122" r:id="rId19"/>
    <p:sldId id="4123" r:id="rId20"/>
    <p:sldId id="4120" r:id="rId21"/>
    <p:sldId id="4119" r:id="rId22"/>
    <p:sldId id="27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EFD812C-82AF-4F56-9644-97B5E2EA4DA8}">
          <p14:sldIdLst>
            <p14:sldId id="275"/>
          </p14:sldIdLst>
        </p14:section>
        <p14:section name="Section sans titre" id="{C3C346CC-637E-4E28-8379-B2695DB0A232}">
          <p14:sldIdLst>
            <p14:sldId id="257"/>
          </p14:sldIdLst>
        </p14:section>
        <p14:section name="Multi-ENR" id="{D7B2D4F2-5528-44D1-BBE3-E8EB9C47CC2E}">
          <p14:sldIdLst>
            <p14:sldId id="277"/>
            <p14:sldId id="259"/>
            <p14:sldId id="4124"/>
            <p14:sldId id="283"/>
            <p14:sldId id="285"/>
            <p14:sldId id="282"/>
            <p14:sldId id="284"/>
            <p14:sldId id="286"/>
          </p14:sldIdLst>
        </p14:section>
        <p14:section name="ENR'CHOIX" id="{A5BDF601-4B31-4D29-8686-5483604A0902}">
          <p14:sldIdLst>
            <p14:sldId id="265"/>
            <p14:sldId id="4099"/>
            <p14:sldId id="4113"/>
            <p14:sldId id="4115"/>
            <p14:sldId id="4116"/>
            <p14:sldId id="4118"/>
            <p14:sldId id="4121"/>
            <p14:sldId id="4122"/>
            <p14:sldId id="4123"/>
            <p14:sldId id="4120"/>
            <p14:sldId id="4119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206"/>
    <a:srgbClr val="682F08"/>
    <a:srgbClr val="F8ECE4"/>
    <a:srgbClr val="9D9C6A"/>
    <a:srgbClr val="F9DFC3"/>
    <a:srgbClr val="7E0E41"/>
    <a:srgbClr val="E8BD83"/>
    <a:srgbClr val="FFF7EF"/>
    <a:srgbClr val="ECE7E1"/>
    <a:srgbClr val="E6D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5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124AD5-B2A0-22D2-0AB3-FD15B6DD4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4DEEA1-EBD0-3B80-D259-4BDC5F360B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9636-C8C2-4628-8F69-02FF04E2004F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B06C85-1DAB-D3FC-2ECB-3DF43034D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C509F7-7DFF-E358-67EF-87A03343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CA6F9-7F40-464C-BF00-A511933284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7871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3447-18C3-4CC2-837A-7E2ED350B216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4902-AB74-4E06-BED1-707CE79BF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6033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La part de la chaleur renouvelable en France a significativement augmenté, passant d’environ 19 % en 2015 à plus de 29 % en 2023. Cette progression s’appuie sur une diversité de sources — bois-énergie, pompes à chaleur, biogaz, géothermie, chaleur fatale… — ce qui illustre que la transition thermique ne repose plus sur une technologie unique mais sur une combinaison de solutions adaptées aux contextes locaux.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Source : https://concertation-strategie-energie-climat.gouv.fr/fiche-thematique-ndeg11-la-chaleur-renouvelable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83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 : https://www.bioenergie-promotion.fr/15290/un-reseau-de-chaleur-alimente-par-le-bois-et-le-solaire-a-juvignac-herault/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8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Juvignac montre bien que le multi-</a:t>
            </a:r>
            <a:r>
              <a:rPr lang="fr-FR" dirty="0" err="1"/>
              <a:t>EnR</a:t>
            </a:r>
            <a:r>
              <a:rPr lang="fr-FR" dirty="0"/>
              <a:t> n’est pas une surcouche technologique. C’est une réponse logique à la saisonnalité, au pilotage et à l’optimisation des systèmes.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bois n’est pas en concurrence avec le solaire : il en est le complément naturel. 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u="sng" dirty="0"/>
              <a:t>Et transition idéale vers la suite de l’atelier </a:t>
            </a:r>
            <a:r>
              <a:rPr lang="fr-FR" dirty="0"/>
              <a:t>: La question que ça pose, c’est : est-ce que nos outils d’aide à la décision savent aujourd’hui valoriser ce type de complémentarité ?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61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Question à la salle – Retours d’expérience multi-</a:t>
            </a:r>
            <a:r>
              <a:rPr lang="fr-FR" b="1" dirty="0" err="1"/>
              <a:t>EnR</a:t>
            </a:r>
            <a:endParaRPr lang="fr-FR" b="1" dirty="0"/>
          </a:p>
          <a:p>
            <a:r>
              <a:rPr lang="fr-FR" b="1" dirty="0"/>
              <a:t>Dans les projets que vous accompagnez, qu’est-ce qui a réellement facilité ou, au contraire, freiné la mise en œuvre de systèmes multi-</a:t>
            </a:r>
            <a:r>
              <a:rPr lang="fr-FR" b="1" dirty="0" err="1"/>
              <a:t>EnR</a:t>
            </a:r>
            <a:r>
              <a:rPr lang="fr-FR" b="1" dirty="0"/>
              <a:t> (bois, solaire, PAC, géothermie, chaleur fatale) ?</a:t>
            </a:r>
            <a:endParaRPr lang="fr-FR" dirty="0"/>
          </a:p>
          <a:p>
            <a:r>
              <a:rPr lang="fr-FR" dirty="0"/>
              <a:t>Ajouter :</a:t>
            </a:r>
          </a:p>
          <a:p>
            <a:r>
              <a:rPr lang="fr-FR" dirty="0"/>
              <a:t>arbitrages techniques ?</a:t>
            </a:r>
          </a:p>
          <a:p>
            <a:r>
              <a:rPr lang="fr-FR" dirty="0"/>
              <a:t>contraintes économiques ?</a:t>
            </a:r>
          </a:p>
          <a:p>
            <a:r>
              <a:rPr lang="fr-FR" dirty="0"/>
              <a:t>acceptabilité côté maître d’ouvrage ?</a:t>
            </a:r>
          </a:p>
          <a:p>
            <a:r>
              <a:rPr lang="fr-FR" dirty="0"/>
              <a:t>difficultés d’exploitation anticipées ?</a:t>
            </a:r>
          </a:p>
          <a:p>
            <a:r>
              <a:rPr lang="fr-FR" dirty="0"/>
              <a:t>points de réussite clés ?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81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[Titre - Mois + année]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9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[Commission MOP - Oct + 2024]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06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0194C-8288-C374-3422-C0793EC8B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DA4FC5-5791-18EA-F14A-C470651AD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0E4766-3228-6818-582E-EF6CDF4A1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4DA453-9346-08FB-3950-7CB80F7428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[Commission MOP - Oct + 2024]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9E92ED-F62D-2BEE-BCA0-A77A1E004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C9614-47BF-5A70-3BE7-D685A8DC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9E1E41-3133-8B4D-10AA-988FAE074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77567B-2155-7C31-1C64-8E5904173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92B95-E1C4-106F-91C9-A1FD5A125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[Commission MOP - Oct + 2024]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554AD1-E8F2-BDCA-7BA8-06171D987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45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F296-A919-5855-5171-F10E2AA92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9A49D0-7C25-71FA-4477-F97908518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AE2765-E149-F60A-888D-1434DF91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AC0C98-32EE-5C61-A6F8-6DAFD64CB8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[Commission MOP - Oct + 2024]                                                                                                      CIBE - Comité Interprofessionnel du Bois-Energie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CFA3DA-8316-5B0D-9CD4-887B3CE61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74902-AB74-4E06-BED1-707CE79BF01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1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emière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01C13-8488-90BD-5DB3-14C0156F0F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571" y="2043400"/>
            <a:ext cx="9144000" cy="6355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56D97-5ED7-F5AB-ECF2-5BDE988A60BA}"/>
              </a:ext>
            </a:extLst>
          </p:cNvPr>
          <p:cNvSpPr/>
          <p:nvPr userDrawn="1"/>
        </p:nvSpPr>
        <p:spPr>
          <a:xfrm>
            <a:off x="824022" y="3961105"/>
            <a:ext cx="8777178" cy="1177763"/>
          </a:xfrm>
          <a:prstGeom prst="rect">
            <a:avLst/>
          </a:prstGeom>
          <a:solidFill>
            <a:srgbClr val="E8BD8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C2C7A71-3978-FB31-3956-DBBDAB7EE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14" t="-6904" r="-31212" b="-9189"/>
          <a:stretch/>
        </p:blipFill>
        <p:spPr>
          <a:xfrm>
            <a:off x="10888717" y="94593"/>
            <a:ext cx="1098331" cy="115258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A815757-7106-A258-A97F-E4E33CF6E5C4}"/>
              </a:ext>
            </a:extLst>
          </p:cNvPr>
          <p:cNvCxnSpPr>
            <a:cxnSpLocks/>
          </p:cNvCxnSpPr>
          <p:nvPr userDrawn="1"/>
        </p:nvCxnSpPr>
        <p:spPr>
          <a:xfrm>
            <a:off x="126124" y="0"/>
            <a:ext cx="0" cy="6858000"/>
          </a:xfrm>
          <a:prstGeom prst="line">
            <a:avLst/>
          </a:prstGeom>
          <a:ln>
            <a:solidFill>
              <a:schemeClr val="accent2">
                <a:satMod val="120000"/>
                <a:alpha val="44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782D86-AA8A-5338-48F4-ECF19FAA889F}"/>
              </a:ext>
            </a:extLst>
          </p:cNvPr>
          <p:cNvCxnSpPr>
            <a:cxnSpLocks/>
          </p:cNvCxnSpPr>
          <p:nvPr userDrawn="1"/>
        </p:nvCxnSpPr>
        <p:spPr>
          <a:xfrm>
            <a:off x="204952" y="0"/>
            <a:ext cx="0" cy="6858000"/>
          </a:xfrm>
          <a:prstGeom prst="line">
            <a:avLst/>
          </a:prstGeom>
          <a:ln>
            <a:solidFill>
              <a:schemeClr val="accent2">
                <a:satMod val="120000"/>
                <a:alpha val="4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CBE34EE-FEBF-B32A-FE68-6D7A566D20D1}"/>
              </a:ext>
            </a:extLst>
          </p:cNvPr>
          <p:cNvSpPr/>
          <p:nvPr userDrawn="1"/>
        </p:nvSpPr>
        <p:spPr>
          <a:xfrm>
            <a:off x="63975" y="376139"/>
            <a:ext cx="754912" cy="34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7E29165-2AC6-0EE1-13F1-03DEF0B39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3" y="5138869"/>
            <a:ext cx="12381186" cy="186028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4CDDAFC-8F3F-1D41-5E90-418A3629B28D}"/>
              </a:ext>
            </a:extLst>
          </p:cNvPr>
          <p:cNvSpPr txBox="1"/>
          <p:nvPr userDrawn="1"/>
        </p:nvSpPr>
        <p:spPr>
          <a:xfrm>
            <a:off x="835571" y="485876"/>
            <a:ext cx="983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COMITE INTERPROFESSIONNEL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BOIS-ENERGIE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9FDBA-553F-782F-A85C-F4CFBA370CA7}"/>
              </a:ext>
            </a:extLst>
          </p:cNvPr>
          <p:cNvSpPr/>
          <p:nvPr userDrawn="1"/>
        </p:nvSpPr>
        <p:spPr>
          <a:xfrm>
            <a:off x="-1" y="398314"/>
            <a:ext cx="756745" cy="3048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BD91F-7E9A-2FA0-3546-792FC832A2E7}"/>
              </a:ext>
            </a:extLst>
          </p:cNvPr>
          <p:cNvSpPr/>
          <p:nvPr userDrawn="1"/>
        </p:nvSpPr>
        <p:spPr>
          <a:xfrm>
            <a:off x="-15765" y="871620"/>
            <a:ext cx="441433" cy="271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C8B6F7-C685-FF60-405B-C7CA42552CF5}"/>
              </a:ext>
            </a:extLst>
          </p:cNvPr>
          <p:cNvSpPr/>
          <p:nvPr userDrawn="1"/>
        </p:nvSpPr>
        <p:spPr>
          <a:xfrm>
            <a:off x="-5258" y="829563"/>
            <a:ext cx="441433" cy="27186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E3233A-8B6A-680B-3D35-63949A36E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EA7698-4DC2-4537-B83F-789DAE7E9A5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606E2A7-B70A-4AD3-E1E2-F6CDB195AF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71" y="4025850"/>
            <a:ext cx="8842375" cy="5060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</a:t>
            </a:r>
          </a:p>
        </p:txBody>
      </p:sp>
    </p:spTree>
    <p:extLst>
      <p:ext uri="{BB962C8B-B14F-4D97-AF65-F5344CB8AC3E}">
        <p14:creationId xmlns:p14="http://schemas.microsoft.com/office/powerpoint/2010/main" val="3171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C0240E5-F56F-D75B-CBC0-95B854489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25" y="524252"/>
            <a:ext cx="10458904" cy="641764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DB4F354-72D4-B3AD-CA4B-632DA37A8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425" y="2060033"/>
            <a:ext cx="6391275" cy="345811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2E919AA0-5B53-0259-048F-4CD788D8AE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55088" y="1177159"/>
            <a:ext cx="2890837" cy="458229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0F9DEA-57DC-09E6-A3F2-9E2A9BC37A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5400000">
            <a:off x="11249521" y="5974565"/>
            <a:ext cx="1024639" cy="437191"/>
          </a:xfrm>
          <a:prstGeom prst="rect">
            <a:avLst/>
          </a:prstGeom>
        </p:spPr>
        <p:txBody>
          <a:bodyPr/>
          <a:lstStyle/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930A61D-986F-8FFF-420E-ABC155CABE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[</a:t>
            </a:r>
          </a:p>
          <a:p>
            <a:r>
              <a:rPr lang="fr-FR" dirty="0"/>
              <a:t>Titre – Mois + année]</a:t>
            </a:r>
          </a:p>
          <a:p>
            <a:r>
              <a:rPr lang="fr-FR" dirty="0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79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989544-F48B-45BC-296E-11234CC51327}"/>
              </a:ext>
            </a:extLst>
          </p:cNvPr>
          <p:cNvSpPr/>
          <p:nvPr userDrawn="1"/>
        </p:nvSpPr>
        <p:spPr>
          <a:xfrm>
            <a:off x="6264166" y="2045473"/>
            <a:ext cx="5286704" cy="3403425"/>
          </a:xfrm>
          <a:prstGeom prst="rect">
            <a:avLst/>
          </a:prstGeom>
          <a:solidFill>
            <a:srgbClr val="F8EC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7596E8C-A53C-BFF9-1926-6AA185E91229}"/>
              </a:ext>
            </a:extLst>
          </p:cNvPr>
          <p:cNvGrpSpPr/>
          <p:nvPr userDrawn="1"/>
        </p:nvGrpSpPr>
        <p:grpSpPr>
          <a:xfrm>
            <a:off x="6503258" y="2178912"/>
            <a:ext cx="5115867" cy="3429948"/>
            <a:chOff x="6435003" y="2126382"/>
            <a:chExt cx="5115867" cy="316378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DA428AF-3DA8-4B0E-4167-1795D81C9BE1}"/>
                </a:ext>
              </a:extLst>
            </p:cNvPr>
            <p:cNvSpPr txBox="1"/>
            <p:nvPr userDrawn="1"/>
          </p:nvSpPr>
          <p:spPr>
            <a:xfrm>
              <a:off x="6547946" y="2150845"/>
              <a:ext cx="500292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APR : Approvisionnement des chaufferies</a:t>
              </a:r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 biocombustibles</a:t>
              </a:r>
            </a:p>
            <a:p>
              <a:pPr lvl="1"/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MOP : Stratégie de développement et</a:t>
              </a:r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montage des projets de chaufferies</a:t>
              </a:r>
            </a:p>
            <a:p>
              <a:pPr lvl="1"/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REX : Retour d’expériences de conception,</a:t>
              </a:r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construction et exploitation des chaufferies</a:t>
              </a:r>
            </a:p>
            <a:p>
              <a:pPr lvl="1"/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ANI : Animation bois-énergie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B40956B-9E42-18FF-F17A-15D0CF555E92}"/>
                </a:ext>
              </a:extLst>
            </p:cNvPr>
            <p:cNvGrpSpPr/>
            <p:nvPr userDrawn="1"/>
          </p:nvGrpSpPr>
          <p:grpSpPr>
            <a:xfrm>
              <a:off x="6435003" y="2126382"/>
              <a:ext cx="542498" cy="2980079"/>
              <a:chOff x="6435003" y="2126382"/>
              <a:chExt cx="542498" cy="2980079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507D6860-D9D7-7F33-B27A-B33002B941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5003" y="3796862"/>
                <a:ext cx="533356" cy="505926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3BC55B66-8BEB-2E0C-15E1-3CFDDA1391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5003" y="2993189"/>
                <a:ext cx="533356" cy="539860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E955DF89-4922-D595-CE82-655135537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5003" y="4566601"/>
                <a:ext cx="507141" cy="539860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DF1B95A2-CB40-9244-625A-D7D5809AE9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5003" y="2126382"/>
                <a:ext cx="542498" cy="512021"/>
              </a:xfrm>
              <a:prstGeom prst="rect">
                <a:avLst/>
              </a:prstGeom>
            </p:spPr>
          </p:pic>
        </p:grp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037180A-08B2-6981-C1CF-4CC519C80EB9}"/>
              </a:ext>
            </a:extLst>
          </p:cNvPr>
          <p:cNvCxnSpPr>
            <a:cxnSpLocks/>
          </p:cNvCxnSpPr>
          <p:nvPr userDrawn="1"/>
        </p:nvCxnSpPr>
        <p:spPr>
          <a:xfrm>
            <a:off x="6264166" y="2045474"/>
            <a:ext cx="528670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92E3685-A73A-B846-FAF1-AAEDE7A6098F}"/>
              </a:ext>
            </a:extLst>
          </p:cNvPr>
          <p:cNvCxnSpPr>
            <a:cxnSpLocks/>
          </p:cNvCxnSpPr>
          <p:nvPr userDrawn="1"/>
        </p:nvCxnSpPr>
        <p:spPr>
          <a:xfrm>
            <a:off x="11550870" y="2045474"/>
            <a:ext cx="0" cy="3403424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968053D4-F4B6-88F3-80A6-7978A7A8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708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35C097-5246-84B9-44D5-3822A47E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334279" y="6029101"/>
            <a:ext cx="976351" cy="40778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EA7698-4DC2-4537-B83F-789DAE7E9A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E09B4F-E44A-6C16-5AB9-F35600E5BA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256094"/>
            <a:ext cx="4114800" cy="3958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[Titre – Mois + année] </a:t>
            </a:r>
          </a:p>
          <a:p>
            <a:r>
              <a:rPr lang="fr-FR"/>
              <a:t>CIBE - Comité Interprofessionnel du Bois-Energie 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C311779-9F0A-C889-17F1-9AB958A6E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549" y="1933892"/>
            <a:ext cx="3416300" cy="395842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Le CIBE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F6D32EA-F395-015B-4DBC-E4D457F46CFC}"/>
              </a:ext>
            </a:extLst>
          </p:cNvPr>
          <p:cNvSpPr txBox="1"/>
          <p:nvPr userDrawn="1"/>
        </p:nvSpPr>
        <p:spPr>
          <a:xfrm>
            <a:off x="488293" y="2551365"/>
            <a:ext cx="4950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Rassemble les acteurs du chauffage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collectif et industriel au bois,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Coordonne et accompagne ces acteurs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professionnaliser les pratiques,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établir les règles de l’art, former les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professionnels et promouvoir les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chaufferies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3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8B8FECF-958E-3B73-07AC-5A0F084BB52D}"/>
              </a:ext>
            </a:extLst>
          </p:cNvPr>
          <p:cNvSpPr/>
          <p:nvPr userDrawn="1"/>
        </p:nvSpPr>
        <p:spPr>
          <a:xfrm>
            <a:off x="883911" y="671457"/>
            <a:ext cx="1101666" cy="534035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A8069E-72C4-0464-1FB7-536BB81686C0}"/>
              </a:ext>
            </a:extLst>
          </p:cNvPr>
          <p:cNvSpPr txBox="1"/>
          <p:nvPr userDrawn="1"/>
        </p:nvSpPr>
        <p:spPr>
          <a:xfrm rot="16200000">
            <a:off x="-973085" y="2676146"/>
            <a:ext cx="472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FFF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1009AE64-21C3-6165-4826-DF5CE198D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3770" y="935427"/>
            <a:ext cx="8860768" cy="50763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76E03-96E7-F3DD-0C14-6E68B7DDF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rot="5400000">
            <a:off x="11289006" y="5976666"/>
            <a:ext cx="1024640" cy="43719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0FCFE5-4FE0-3909-4EE7-E1D0BF9A8A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  <a:p>
            <a:r>
              <a:rPr lang="fr-FR" dirty="0"/>
              <a:t>[Titre – Mois + année]</a:t>
            </a:r>
          </a:p>
          <a:p>
            <a:r>
              <a:rPr lang="fr-FR" dirty="0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3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6AA9B5B-3EA8-A742-34DF-4BC87F229907}"/>
              </a:ext>
            </a:extLst>
          </p:cNvPr>
          <p:cNvSpPr/>
          <p:nvPr userDrawn="1"/>
        </p:nvSpPr>
        <p:spPr>
          <a:xfrm>
            <a:off x="1373601" y="758825"/>
            <a:ext cx="1101666" cy="534035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9153F6-DBD9-14AA-B163-658F4C5721BA}"/>
              </a:ext>
            </a:extLst>
          </p:cNvPr>
          <p:cNvSpPr txBox="1"/>
          <p:nvPr userDrawn="1"/>
        </p:nvSpPr>
        <p:spPr>
          <a:xfrm rot="16200000">
            <a:off x="135344" y="2765713"/>
            <a:ext cx="3578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D631126-F194-3A60-E83B-5E61B3C093B8}"/>
              </a:ext>
            </a:extLst>
          </p:cNvPr>
          <p:cNvGrpSpPr/>
          <p:nvPr userDrawn="1"/>
        </p:nvGrpSpPr>
        <p:grpSpPr>
          <a:xfrm>
            <a:off x="2741232" y="1308424"/>
            <a:ext cx="204951" cy="3759419"/>
            <a:chOff x="6448096" y="557048"/>
            <a:chExt cx="204951" cy="3759419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8F3B279-C7F9-3191-7A5D-EBD08838D6F2}"/>
                </a:ext>
              </a:extLst>
            </p:cNvPr>
            <p:cNvCxnSpPr>
              <a:cxnSpLocks/>
              <a:stCxn id="12" idx="0"/>
              <a:endCxn id="13" idx="4"/>
            </p:cNvCxnSpPr>
            <p:nvPr userDrawn="1"/>
          </p:nvCxnSpPr>
          <p:spPr>
            <a:xfrm>
              <a:off x="6547945" y="557048"/>
              <a:ext cx="0" cy="375941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FD7E3602-DDB5-2C9F-8A5D-19D5861784BB}"/>
                </a:ext>
              </a:extLst>
            </p:cNvPr>
            <p:cNvSpPr/>
            <p:nvPr userDrawn="1"/>
          </p:nvSpPr>
          <p:spPr>
            <a:xfrm>
              <a:off x="6448096" y="557048"/>
              <a:ext cx="199697" cy="231228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rganigramme : Connecteur 12">
              <a:extLst>
                <a:ext uri="{FF2B5EF4-FFF2-40B4-BE49-F238E27FC236}">
                  <a16:creationId xmlns:a16="http://schemas.microsoft.com/office/drawing/2014/main" id="{50432AE4-DD49-C245-7E93-E9843408345D}"/>
                </a:ext>
              </a:extLst>
            </p:cNvPr>
            <p:cNvSpPr/>
            <p:nvPr userDrawn="1"/>
          </p:nvSpPr>
          <p:spPr>
            <a:xfrm>
              <a:off x="6448096" y="4085239"/>
              <a:ext cx="199697" cy="231228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rganigramme : Connecteur 14">
              <a:extLst>
                <a:ext uri="{FF2B5EF4-FFF2-40B4-BE49-F238E27FC236}">
                  <a16:creationId xmlns:a16="http://schemas.microsoft.com/office/drawing/2014/main" id="{E85FFE96-CE36-BF94-8EC3-F09D10D1BCBD}"/>
                </a:ext>
              </a:extLst>
            </p:cNvPr>
            <p:cNvSpPr/>
            <p:nvPr userDrawn="1"/>
          </p:nvSpPr>
          <p:spPr>
            <a:xfrm>
              <a:off x="6448096" y="2907314"/>
              <a:ext cx="199697" cy="231228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rganigramme : Connecteur 16">
              <a:extLst>
                <a:ext uri="{FF2B5EF4-FFF2-40B4-BE49-F238E27FC236}">
                  <a16:creationId xmlns:a16="http://schemas.microsoft.com/office/drawing/2014/main" id="{40410860-FD65-1385-E10E-1D944A843445}"/>
                </a:ext>
              </a:extLst>
            </p:cNvPr>
            <p:cNvSpPr/>
            <p:nvPr userDrawn="1"/>
          </p:nvSpPr>
          <p:spPr>
            <a:xfrm>
              <a:off x="6453350" y="1729390"/>
              <a:ext cx="199697" cy="231228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856222-4947-183C-C1F2-BF670658C6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5400000">
            <a:off x="11274867" y="5961488"/>
            <a:ext cx="1024640" cy="43719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017297-AF44-7709-88BD-BE3794F4ED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  <a:p>
            <a:r>
              <a:rPr lang="fr-FR"/>
              <a:t>[Titre – Mois + année]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231D42E-1724-B4D8-93EB-519EEA6E39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2935" y="1308424"/>
            <a:ext cx="5317935" cy="3774746"/>
          </a:xfrm>
        </p:spPr>
        <p:txBody>
          <a:bodyPr>
            <a:normAutofit/>
          </a:bodyPr>
          <a:lstStyle>
            <a:lvl1pPr marL="0" indent="0">
              <a:buNone/>
              <a:defRPr sz="2000" b="0" u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 baseline="0"/>
            </a:lvl2pPr>
          </a:lstStyle>
          <a:p>
            <a:pPr lvl="0"/>
            <a:r>
              <a:rPr lang="fr-FR" dirty="0"/>
              <a:t>MOIS</a:t>
            </a:r>
          </a:p>
          <a:p>
            <a:pPr lvl="1"/>
            <a:r>
              <a:rPr lang="fr-FR" dirty="0"/>
              <a:t>Date : LIEU – Évènement – organisateur</a:t>
            </a:r>
          </a:p>
          <a:p>
            <a:pPr lvl="1"/>
            <a:r>
              <a:rPr lang="fr-FR" dirty="0"/>
              <a:t>Date : LIEU – Évènement – organisateur</a:t>
            </a:r>
          </a:p>
          <a:p>
            <a:pPr lvl="0"/>
            <a:r>
              <a:rPr lang="fr-FR" dirty="0"/>
              <a:t>MOIS</a:t>
            </a:r>
          </a:p>
          <a:p>
            <a:pPr lvl="1"/>
            <a:r>
              <a:rPr lang="fr-FR" dirty="0"/>
              <a:t>Date : LIEU – Évènement – organisateur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 : LIEU – Évènement – organisateur</a:t>
            </a:r>
          </a:p>
          <a:p>
            <a:pPr lvl="0"/>
            <a:r>
              <a:rPr lang="fr-FR" dirty="0"/>
              <a:t>MOIS</a:t>
            </a:r>
          </a:p>
          <a:p>
            <a:pPr lvl="1"/>
            <a:r>
              <a:rPr lang="fr-FR" dirty="0"/>
              <a:t>Date : LIEU – Évènement – organisateur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 : LIEU – Évènement – organisateur</a:t>
            </a:r>
          </a:p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7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8CA74-7B86-7556-3A18-E38330510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2299029"/>
            <a:ext cx="651904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chapitre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00D4165-FB04-52FC-30DC-9E6EB6524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rot="5400000">
            <a:off x="11242129" y="5944271"/>
            <a:ext cx="1166651" cy="35997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9BE1E1D-6982-B3D5-9822-A1693BFE867D}"/>
              </a:ext>
            </a:extLst>
          </p:cNvPr>
          <p:cNvGrpSpPr/>
          <p:nvPr userDrawn="1"/>
        </p:nvGrpSpPr>
        <p:grpSpPr>
          <a:xfrm>
            <a:off x="2057400" y="2109661"/>
            <a:ext cx="7136524" cy="1959147"/>
            <a:chOff x="2090243" y="1657715"/>
            <a:chExt cx="8437183" cy="1959147"/>
          </a:xfrm>
        </p:grpSpPr>
        <p:sp>
          <p:nvSpPr>
            <p:cNvPr id="6" name="Cadre 5">
              <a:extLst>
                <a:ext uri="{FF2B5EF4-FFF2-40B4-BE49-F238E27FC236}">
                  <a16:creationId xmlns:a16="http://schemas.microsoft.com/office/drawing/2014/main" id="{3493D69A-9113-3BA9-F03C-7582D334ACE8}"/>
                </a:ext>
              </a:extLst>
            </p:cNvPr>
            <p:cNvSpPr/>
            <p:nvPr userDrawn="1"/>
          </p:nvSpPr>
          <p:spPr>
            <a:xfrm>
              <a:off x="2253154" y="1657715"/>
              <a:ext cx="8246680" cy="1891862"/>
            </a:xfrm>
            <a:prstGeom prst="frame">
              <a:avLst>
                <a:gd name="adj1" fmla="val 25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AFC08D-9EAE-4094-9342-76F9F8F81497}"/>
                </a:ext>
              </a:extLst>
            </p:cNvPr>
            <p:cNvSpPr/>
            <p:nvPr userDrawn="1"/>
          </p:nvSpPr>
          <p:spPr>
            <a:xfrm rot="5400000">
              <a:off x="6317196" y="-593367"/>
              <a:ext cx="173781" cy="8246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CAEF70-8591-3740-2E5E-FD6B47A1CF9E}"/>
                </a:ext>
              </a:extLst>
            </p:cNvPr>
            <p:cNvSpPr/>
            <p:nvPr userDrawn="1"/>
          </p:nvSpPr>
          <p:spPr>
            <a:xfrm>
              <a:off x="2090243" y="1657716"/>
              <a:ext cx="291661" cy="1959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C1C61F-741A-CDE6-B6B7-7DBD3FDC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[Titre – Mois + année]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46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DCC14D-34F5-4415-4130-76DFDB11BB74}"/>
              </a:ext>
            </a:extLst>
          </p:cNvPr>
          <p:cNvSpPr/>
          <p:nvPr userDrawn="1"/>
        </p:nvSpPr>
        <p:spPr>
          <a:xfrm>
            <a:off x="-1" y="0"/>
            <a:ext cx="6206355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B98C2D-E0DE-50F5-E6C8-F18CD01C5207}"/>
              </a:ext>
            </a:extLst>
          </p:cNvPr>
          <p:cNvSpPr/>
          <p:nvPr userDrawn="1"/>
        </p:nvSpPr>
        <p:spPr>
          <a:xfrm>
            <a:off x="893379" y="788275"/>
            <a:ext cx="4309242" cy="5465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5F423-1397-161E-E11F-20D93DFADD32}"/>
              </a:ext>
            </a:extLst>
          </p:cNvPr>
          <p:cNvSpPr/>
          <p:nvPr userDrawn="1"/>
        </p:nvSpPr>
        <p:spPr>
          <a:xfrm>
            <a:off x="7288925" y="882650"/>
            <a:ext cx="4139434" cy="5371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233F2-FD27-AA7D-545C-F1D46A25E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538" y="882650"/>
            <a:ext cx="4025900" cy="52181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38371-4794-C937-E565-C8DCF96ED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3812" y="1006611"/>
            <a:ext cx="4049659" cy="50287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66F5FF-AE4B-AFEB-C048-A4B6F48565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5400000">
            <a:off x="11292918" y="5976666"/>
            <a:ext cx="1024640" cy="43719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52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92260F-EEF2-68FD-5EEB-D95E502BF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523" y="2104999"/>
            <a:ext cx="10816540" cy="358142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075B481-97FF-7593-727F-6779DDC57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522" y="493877"/>
            <a:ext cx="10500627" cy="540245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CB4711-80FB-EA38-6B94-2F67053869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rot="5400000">
            <a:off x="11289400" y="5981492"/>
            <a:ext cx="1027325" cy="43719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40FBBC-69FE-5476-3F70-23A438BAC4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  <a:p>
            <a:r>
              <a:rPr lang="fr-FR"/>
              <a:t>[Titre – Mois + année]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04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21093C-C374-20AB-A4E1-5B5DAAA775DD}"/>
              </a:ext>
            </a:extLst>
          </p:cNvPr>
          <p:cNvSpPr/>
          <p:nvPr userDrawn="1"/>
        </p:nvSpPr>
        <p:spPr>
          <a:xfrm>
            <a:off x="9902806" y="1968500"/>
            <a:ext cx="2073349" cy="3072809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4FEC6-E0B0-D389-7ABE-961714656A4F}"/>
              </a:ext>
            </a:extLst>
          </p:cNvPr>
          <p:cNvSpPr/>
          <p:nvPr userDrawn="1"/>
        </p:nvSpPr>
        <p:spPr>
          <a:xfrm>
            <a:off x="7168780" y="1751806"/>
            <a:ext cx="2073349" cy="301930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105F2B4-1614-3625-620E-8A074D1BD0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13" y="1968500"/>
            <a:ext cx="2073275" cy="28019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D9E9917E-9991-7B45-35CF-BD5A920342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1534" y="1968500"/>
            <a:ext cx="2073275" cy="28019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708A0D11-D243-7388-B436-530206E4D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775" y="459831"/>
            <a:ext cx="10492045" cy="5912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361E3C6-09E0-1E3A-121B-5534A484C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9770" y="1751806"/>
            <a:ext cx="4902107" cy="3811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1D0161-567B-A0AA-3CF7-3BD4632B5C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5400000">
            <a:off x="11334193" y="5991375"/>
            <a:ext cx="1024640" cy="43719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952D03-8EF4-14D0-0191-24A116CE38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  <a:p>
            <a:r>
              <a:rPr lang="fr-FR"/>
              <a:t>[Titre – Mois + année]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37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F3DCDD18-65EB-DE4C-96FF-87B394799B47}"/>
              </a:ext>
            </a:extLst>
          </p:cNvPr>
          <p:cNvSpPr txBox="1"/>
          <p:nvPr userDrawn="1"/>
        </p:nvSpPr>
        <p:spPr>
          <a:xfrm>
            <a:off x="2347438" y="1929111"/>
            <a:ext cx="7686000" cy="132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sz="4400" b="1" kern="1200" noProof="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Merci </a:t>
            </a:r>
            <a:br>
              <a:rPr lang="fr-FR" sz="4400" b="1" kern="1200" noProof="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4400" b="1" kern="1200" noProof="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votre attention ! </a:t>
            </a:r>
            <a:endParaRPr lang="fr-FR" sz="4400" b="1" kern="1200" dirty="0">
              <a:solidFill>
                <a:schemeClr val="accent2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9B33766-F455-E4B3-2FFF-4CF73EDB279C}"/>
              </a:ext>
            </a:extLst>
          </p:cNvPr>
          <p:cNvGrpSpPr/>
          <p:nvPr userDrawn="1"/>
        </p:nvGrpSpPr>
        <p:grpSpPr>
          <a:xfrm>
            <a:off x="2090243" y="1657715"/>
            <a:ext cx="8437183" cy="1959147"/>
            <a:chOff x="2090243" y="1657715"/>
            <a:chExt cx="8437183" cy="1959147"/>
          </a:xfrm>
        </p:grpSpPr>
        <p:sp>
          <p:nvSpPr>
            <p:cNvPr id="5" name="Cadre 4">
              <a:extLst>
                <a:ext uri="{FF2B5EF4-FFF2-40B4-BE49-F238E27FC236}">
                  <a16:creationId xmlns:a16="http://schemas.microsoft.com/office/drawing/2014/main" id="{A0DA9AB7-C281-1E83-277B-65DA0D06FF97}"/>
                </a:ext>
              </a:extLst>
            </p:cNvPr>
            <p:cNvSpPr/>
            <p:nvPr userDrawn="1"/>
          </p:nvSpPr>
          <p:spPr>
            <a:xfrm>
              <a:off x="2253154" y="1657715"/>
              <a:ext cx="8246680" cy="1891862"/>
            </a:xfrm>
            <a:prstGeom prst="frame">
              <a:avLst>
                <a:gd name="adj1" fmla="val 25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545C97-843D-BD73-D023-EE11B68E4179}"/>
                </a:ext>
              </a:extLst>
            </p:cNvPr>
            <p:cNvSpPr/>
            <p:nvPr userDrawn="1"/>
          </p:nvSpPr>
          <p:spPr>
            <a:xfrm rot="5400000">
              <a:off x="6317196" y="-593367"/>
              <a:ext cx="173781" cy="8246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67A4A-C312-7D0D-4B6C-693F87BC389C}"/>
                </a:ext>
              </a:extLst>
            </p:cNvPr>
            <p:cNvSpPr/>
            <p:nvPr userDrawn="1"/>
          </p:nvSpPr>
          <p:spPr>
            <a:xfrm>
              <a:off x="2090243" y="1657716"/>
              <a:ext cx="291661" cy="1959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87CAF1AA-C9EA-2CF4-5568-24334B98F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02" r="30912" b="22136"/>
          <a:stretch>
            <a:fillRect/>
          </a:stretch>
        </p:blipFill>
        <p:spPr>
          <a:xfrm>
            <a:off x="9032028" y="6245916"/>
            <a:ext cx="1516727" cy="46166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77F567-E7F1-ECED-D04D-7B1196D180FD}"/>
              </a:ext>
            </a:extLst>
          </p:cNvPr>
          <p:cNvSpPr txBox="1"/>
          <p:nvPr userDrawn="1"/>
        </p:nvSpPr>
        <p:spPr>
          <a:xfrm>
            <a:off x="8765632" y="5716965"/>
            <a:ext cx="219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https://cibe.fr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6C5D5E9-5F3E-53C1-CA6A-12C07592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355979" y="6010690"/>
            <a:ext cx="1024640" cy="43719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D7920E-6F05-4D63-BE95-6D0DAA5A6E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369F98-34F8-EBE3-20E1-E6203ED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  <a:p>
            <a:r>
              <a:rPr lang="fr-FR"/>
              <a:t>[Titre – Mois + année]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84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150F6A-5E36-A4D1-29EE-35C5E5EA92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88" y="196138"/>
            <a:ext cx="480243" cy="82788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323157D-1343-92D6-B436-F31D864D442D}"/>
              </a:ext>
            </a:extLst>
          </p:cNvPr>
          <p:cNvCxnSpPr>
            <a:cxnSpLocks/>
          </p:cNvCxnSpPr>
          <p:nvPr userDrawn="1"/>
        </p:nvCxnSpPr>
        <p:spPr>
          <a:xfrm>
            <a:off x="204952" y="0"/>
            <a:ext cx="0" cy="6858000"/>
          </a:xfrm>
          <a:prstGeom prst="line">
            <a:avLst/>
          </a:prstGeom>
          <a:ln>
            <a:solidFill>
              <a:schemeClr val="accent2">
                <a:satMod val="120000"/>
                <a:alpha val="4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9B98EF8-9184-DF3E-042E-26370ABC4F93}"/>
              </a:ext>
            </a:extLst>
          </p:cNvPr>
          <p:cNvCxnSpPr>
            <a:cxnSpLocks/>
          </p:cNvCxnSpPr>
          <p:nvPr userDrawn="1"/>
        </p:nvCxnSpPr>
        <p:spPr>
          <a:xfrm>
            <a:off x="105104" y="0"/>
            <a:ext cx="0" cy="6858000"/>
          </a:xfrm>
          <a:prstGeom prst="line">
            <a:avLst/>
          </a:prstGeom>
          <a:ln>
            <a:solidFill>
              <a:schemeClr val="accent2">
                <a:satMod val="120000"/>
                <a:alpha val="4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F45F4-385D-78E5-2A67-FE1A37A826CF}"/>
              </a:ext>
            </a:extLst>
          </p:cNvPr>
          <p:cNvSpPr/>
          <p:nvPr userDrawn="1"/>
        </p:nvSpPr>
        <p:spPr>
          <a:xfrm>
            <a:off x="0" y="871620"/>
            <a:ext cx="44143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49977D-D11B-B537-E8A4-9C3C7B698435}"/>
              </a:ext>
            </a:extLst>
          </p:cNvPr>
          <p:cNvSpPr/>
          <p:nvPr userDrawn="1"/>
        </p:nvSpPr>
        <p:spPr>
          <a:xfrm>
            <a:off x="-2" y="419343"/>
            <a:ext cx="75674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titre 20">
            <a:extLst>
              <a:ext uri="{FF2B5EF4-FFF2-40B4-BE49-F238E27FC236}">
                <a16:creationId xmlns:a16="http://schemas.microsoft.com/office/drawing/2014/main" id="{AE6948F1-6E3C-CF37-7DDD-785C99DC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02F5CBF-3173-33EA-84D7-4FF558A2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Titre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71E42-CAB2-8BB7-71B9-3D210F8A57C9}"/>
              </a:ext>
            </a:extLst>
          </p:cNvPr>
          <p:cNvSpPr/>
          <p:nvPr userDrawn="1"/>
        </p:nvSpPr>
        <p:spPr>
          <a:xfrm>
            <a:off x="-3" y="419343"/>
            <a:ext cx="756745" cy="3048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FF236-267C-DE5A-1ADF-DA976278EA97}"/>
              </a:ext>
            </a:extLst>
          </p:cNvPr>
          <p:cNvSpPr/>
          <p:nvPr userDrawn="1"/>
        </p:nvSpPr>
        <p:spPr>
          <a:xfrm>
            <a:off x="-15765" y="871620"/>
            <a:ext cx="441433" cy="27186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79FBE3-4AE6-C873-C514-99D5E8EDC9C4}"/>
              </a:ext>
            </a:extLst>
          </p:cNvPr>
          <p:cNvSpPr/>
          <p:nvPr userDrawn="1"/>
        </p:nvSpPr>
        <p:spPr>
          <a:xfrm>
            <a:off x="11634960" y="6661862"/>
            <a:ext cx="359971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49FFBC-6C73-1256-EC06-3C9A5D7BD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5400000">
            <a:off x="10445922" y="51534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EA7698-4DC2-4537-B83F-789DAE7E9A5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552895B0-56C1-C141-037A-2B56FD997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256094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  <a:p>
            <a:r>
              <a:rPr lang="fr-FR"/>
              <a:t>[Titre – Mois + année]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1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56" r:id="rId4"/>
    <p:sldLayoutId id="2147483685" r:id="rId5"/>
    <p:sldLayoutId id="2147483652" r:id="rId6"/>
    <p:sldLayoutId id="2147483654" r:id="rId7"/>
    <p:sldLayoutId id="2147483655" r:id="rId8"/>
    <p:sldLayoutId id="2147483672" r:id="rId9"/>
    <p:sldLayoutId id="214748368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60000"/>
              <a:lumOff val="40000"/>
            </a:schemeClr>
          </a:solidFill>
          <a:latin typeface="Amasis MT Std" panose="02040502050304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irpourlatransition.ademe.fr/entreprises/aides-financieres/catalogue/2026/etude-dopportunite-multi-enr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24CE0-7A3F-B65A-DF6D-17E8CC88B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70" y="1422400"/>
            <a:ext cx="11089729" cy="2006600"/>
          </a:xfrm>
        </p:spPr>
        <p:txBody>
          <a:bodyPr anchor="ctr" anchorCtr="0">
            <a:noAutofit/>
          </a:bodyPr>
          <a:lstStyle/>
          <a:p>
            <a:pPr algn="ctr"/>
            <a:r>
              <a:rPr lang="fr-FR" sz="4000" dirty="0"/>
              <a:t>Atelier : Trouver la bonne place des projets bois-énergie dans </a:t>
            </a:r>
            <a:r>
              <a:rPr lang="fr-FR" sz="4000" dirty="0" err="1"/>
              <a:t>EnR'choix</a:t>
            </a:r>
            <a:r>
              <a:rPr lang="fr-FR" sz="4000" dirty="0"/>
              <a:t> et la chaleur renouvelable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EEC861-290E-744D-0721-9941AFFEBF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682F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Ludovic PRIEUR – Chef de projets CIBE – Commission MOP</a:t>
            </a:r>
          </a:p>
          <a:p>
            <a:r>
              <a:rPr lang="fr-FR" dirty="0">
                <a:solidFill>
                  <a:srgbClr val="682F08"/>
                </a:solidFill>
              </a:rPr>
              <a:t>10/02/2026 – 17h30 – Nantes </a:t>
            </a:r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56E13-DD42-656C-0AC4-B6992781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069BFC-E3BA-3C46-F361-FAAF0F418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609" y="2265528"/>
            <a:ext cx="10816540" cy="421429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 fontAlgn="base">
              <a:spcAft>
                <a:spcPct val="0"/>
              </a:spcAft>
              <a:buNone/>
              <a:tabLst>
                <a:tab pos="182563" algn="l"/>
              </a:tabLst>
            </a:pPr>
            <a:r>
              <a:rPr lang="fr-FR" sz="4400" dirty="0"/>
              <a:t>Quels freins et leviers rencontrez-vous concrètement dans les projets multi-</a:t>
            </a:r>
            <a:r>
              <a:rPr lang="fr-FR" sz="4400" dirty="0" err="1"/>
              <a:t>EnR</a:t>
            </a:r>
            <a:r>
              <a:rPr lang="fr-FR" sz="4400" dirty="0"/>
              <a:t> de vos territoires ?</a:t>
            </a:r>
          </a:p>
          <a:p>
            <a:pPr marL="0" lvl="0" indent="0" algn="ctr" fontAlgn="base">
              <a:spcAft>
                <a:spcPct val="0"/>
              </a:spcAft>
              <a:buNone/>
              <a:tabLst>
                <a:tab pos="182563" algn="l"/>
              </a:tabLst>
            </a:pPr>
            <a:r>
              <a:rPr lang="fr-FR" sz="4400" dirty="0"/>
              <a:t> </a:t>
            </a:r>
            <a:br>
              <a:rPr lang="fr-FR" sz="4400" dirty="0"/>
            </a:br>
            <a:r>
              <a:rPr lang="fr-FR" sz="3600" i="1" dirty="0"/>
              <a:t>5 minutes d’échanges</a:t>
            </a:r>
            <a:endParaRPr lang="fr-FR" sz="4400" i="1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57A05C3-8EE8-CCBC-7922-382F1FEF33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0E7510F-A823-1799-34C9-FFE9C5F24D13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73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82074-2862-482D-3B16-3B14F33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2299029"/>
            <a:ext cx="7376291" cy="1325563"/>
          </a:xfrm>
        </p:spPr>
        <p:txBody>
          <a:bodyPr>
            <a:no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Méthodologie ENR’CHOIX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346602-3F60-9B57-AD6E-8174D4BA2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A283A460-B34D-F033-5782-C8790455E8D5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96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D7C37-11D5-C723-FA87-F0B60181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ENR’CHOIX – Historique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84F43E-8454-1070-7F77-D5647815E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790" y="1363025"/>
            <a:ext cx="6928686" cy="5156589"/>
          </a:xfrm>
        </p:spPr>
        <p:txBody>
          <a:bodyPr/>
          <a:lstStyle/>
          <a:p>
            <a:r>
              <a:rPr lang="fr-FR" sz="2000" b="0" dirty="0"/>
              <a:t>Historiquement en Direction régionale Ile-de-France de l’ADEME dans les stratégies énergétiques</a:t>
            </a:r>
          </a:p>
          <a:p>
            <a:endParaRPr lang="fr-FR" sz="2000" b="0" dirty="0"/>
          </a:p>
          <a:p>
            <a:r>
              <a:rPr lang="fr-FR" sz="2000" b="0" dirty="0"/>
              <a:t>Prise en compte des potentiels des territoires et des priorités définies dans le Schéma Régional Climat Air Energie (SRCAE)</a:t>
            </a:r>
          </a:p>
          <a:p>
            <a:endParaRPr lang="fr-FR" sz="2000" b="0" dirty="0"/>
          </a:p>
          <a:p>
            <a:r>
              <a:rPr lang="fr-FR" sz="2000" b="0" dirty="0" err="1"/>
              <a:t>EnR’CHOIX</a:t>
            </a:r>
            <a:r>
              <a:rPr lang="fr-FR" sz="2000" b="0" dirty="0"/>
              <a:t> c’est :</a:t>
            </a:r>
          </a:p>
          <a:p>
            <a:pPr lvl="1"/>
            <a:r>
              <a:rPr lang="fr-FR" sz="1800" dirty="0"/>
              <a:t>Un guide vers :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sz="1400" dirty="0"/>
              <a:t>la sobriété et l’efficacité énergétique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sz="1400" dirty="0"/>
              <a:t>la mutualisation des besoins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sz="1400" dirty="0"/>
              <a:t>la priorisation des énergies renouvelables et de récupération pour le chauffage, le refroidissement et l’eau chaude sanitaire des bâtiments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/>
              <a:t>Un outil d’aide à la décision en phase d’opportunité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Approche multicritère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Vise à identifier les solutions </a:t>
            </a:r>
            <a:r>
              <a:rPr lang="fr-FR" altLang="fr-FR" sz="1400" dirty="0" err="1"/>
              <a:t>EnR</a:t>
            </a:r>
            <a:r>
              <a:rPr lang="fr-FR" altLang="fr-FR" sz="1400" dirty="0"/>
              <a:t> pertinentes localement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Ne remplace pas une étude de faisabilité</a:t>
            </a:r>
          </a:p>
          <a:p>
            <a:pPr marL="457200" lvl="1" indent="0">
              <a:buNone/>
            </a:pPr>
            <a:endParaRPr lang="fr-FR" sz="1800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1035F9F-2815-B0D3-24E1-7BAA85FCDB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" r="71"/>
          <a:stretch/>
        </p:blipFill>
        <p:spPr>
          <a:xfrm>
            <a:off x="7667436" y="1036571"/>
            <a:ext cx="4313000" cy="5156589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49957F-C3A8-46D1-F8DC-AD6662F68C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7920E-6F05-4D63-BE95-6D0DAA5A6EC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1D26D808-8444-02A9-C4B0-9B9C9356BFD1}"/>
              </a:ext>
            </a:extLst>
          </p:cNvPr>
          <p:cNvSpPr txBox="1">
            <a:spLocks/>
          </p:cNvSpPr>
          <p:nvPr/>
        </p:nvSpPr>
        <p:spPr>
          <a:xfrm>
            <a:off x="8011048" y="6256094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48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799F8-3FF8-22AC-7987-1FE2B05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AE58C-ADC4-A3DA-7598-AD8E3D49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Implications du CIBE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AEDD8A-A18C-CA1E-DAF1-D88C038A2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1289246"/>
            <a:ext cx="9124950" cy="5416234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/>
              <a:t>Cahier des charges Multi ENR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u="sng" dirty="0"/>
              <a:t>Initiateur</a:t>
            </a:r>
            <a:r>
              <a:rPr lang="fr-FR" sz="1800" b="0" dirty="0"/>
              <a:t> :</a:t>
            </a:r>
            <a:r>
              <a:rPr lang="fr-FR" sz="1800" b="0" dirty="0">
                <a:sym typeface="Wingdings" panose="05000000000000000000" pitchFamily="2" charset="2"/>
              </a:rPr>
              <a:t> </a:t>
            </a:r>
            <a:r>
              <a:rPr lang="fr-FR" sz="1800" b="0" dirty="0"/>
              <a:t>ADEME (</a:t>
            </a:r>
            <a:r>
              <a:rPr lang="fr-FR" sz="1800" b="0" dirty="0">
                <a:sym typeface="Wingdings" panose="05000000000000000000" pitchFamily="2" charset="2"/>
              </a:rPr>
              <a:t>lancé en juin 2024)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u="sng" dirty="0">
                <a:sym typeface="Wingdings" panose="05000000000000000000" pitchFamily="2" charset="2"/>
              </a:rPr>
              <a:t>Prestataire</a:t>
            </a:r>
            <a:r>
              <a:rPr lang="fr-FR" sz="1800" dirty="0">
                <a:sym typeface="Wingdings" panose="05000000000000000000" pitchFamily="2" charset="2"/>
              </a:rPr>
              <a:t> : BE </a:t>
            </a:r>
            <a:r>
              <a:rPr lang="fr-FR" sz="1800" dirty="0" err="1">
                <a:sym typeface="Wingdings" panose="05000000000000000000" pitchFamily="2" charset="2"/>
              </a:rPr>
              <a:t>Inddigo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u="sng" dirty="0"/>
              <a:t>Comité technique </a:t>
            </a:r>
            <a:r>
              <a:rPr lang="fr-FR" sz="1800" dirty="0">
                <a:sym typeface="Wingdings" panose="05000000000000000000" pitchFamily="2" charset="2"/>
              </a:rPr>
              <a:t>:</a:t>
            </a:r>
            <a:r>
              <a:rPr lang="fr-FR" sz="1800" b="0" dirty="0"/>
              <a:t> CIBE, FNCRR, ENERPLAN, AFPG, ACCENTA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u="sng" dirty="0">
                <a:sym typeface="Wingdings" panose="05000000000000000000" pitchFamily="2" charset="2"/>
              </a:rPr>
              <a:t>Objectif </a:t>
            </a:r>
            <a:r>
              <a:rPr lang="fr-FR" sz="1800" b="0" dirty="0">
                <a:sym typeface="Wingdings" panose="05000000000000000000" pitchFamily="2" charset="2"/>
              </a:rPr>
              <a:t>: Etude d’opportunité multi-ENR&amp;R à l’échelle d’un ou plusieurs bâtiments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u="sng" dirty="0">
                <a:sym typeface="Wingdings" panose="05000000000000000000" pitchFamily="2" charset="2"/>
              </a:rPr>
              <a:t>Livrables</a:t>
            </a:r>
            <a:r>
              <a:rPr lang="fr-FR" sz="1800" b="0" dirty="0">
                <a:sym typeface="Wingdings" panose="05000000000000000000" pitchFamily="2" charset="2"/>
              </a:rPr>
              <a:t> 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chemeClr val="accent2"/>
                </a:solidFill>
                <a:sym typeface="Wingdings" panose="05000000000000000000" pitchFamily="2" charset="2"/>
              </a:rPr>
              <a:t>Cahier des charges étude d’opportunité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chemeClr val="accent2"/>
                </a:solidFill>
                <a:sym typeface="Wingdings" panose="05000000000000000000" pitchFamily="2" charset="2"/>
              </a:rPr>
              <a:t>Guide méthodologique encadrant la réalisation de l’étude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chemeClr val="accent2"/>
                </a:solidFill>
                <a:sym typeface="Wingdings" panose="05000000000000000000" pitchFamily="2" charset="2"/>
              </a:rPr>
              <a:t>Outils d’aide à la décision (Tableau EXCEL type arbre des choix)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u="sng" dirty="0">
                <a:sym typeface="Wingdings" panose="05000000000000000000" pitchFamily="2" charset="2"/>
              </a:rPr>
              <a:t>Cahier des charges disponible ici </a:t>
            </a:r>
            <a:r>
              <a:rPr lang="fr-FR" sz="1800" dirty="0">
                <a:sym typeface="Wingdings" panose="05000000000000000000" pitchFamily="2" charset="2"/>
              </a:rPr>
              <a:t>: </a:t>
            </a:r>
            <a:r>
              <a:rPr lang="fr-FR" sz="1400" dirty="0">
                <a:sym typeface="Wingdings" panose="05000000000000000000" pitchFamily="2" charset="2"/>
                <a:hlinkClick r:id="rId3"/>
              </a:rPr>
              <a:t>https://agirpourlatransition.ademe.fr/entreprises/aides-financieres/catalogue/2026/etude-dopportunite-multi-enrr</a:t>
            </a:r>
            <a:endParaRPr lang="fr-FR" sz="14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4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400" dirty="0">
              <a:sym typeface="Wingdings" panose="05000000000000000000" pitchFamily="2" charset="2"/>
            </a:endParaRPr>
          </a:p>
          <a:p>
            <a:r>
              <a:rPr lang="fr-FR" sz="2000" dirty="0"/>
              <a:t>Temps forts   </a:t>
            </a:r>
          </a:p>
          <a:p>
            <a:pPr lvl="1"/>
            <a:r>
              <a:rPr lang="fr-FR" sz="1800" dirty="0"/>
              <a:t>5 réunions de COPIL avec le GT </a:t>
            </a:r>
          </a:p>
          <a:p>
            <a:pPr lvl="1"/>
            <a:r>
              <a:rPr lang="fr-FR" sz="1800" dirty="0"/>
              <a:t>2 réunions de mobilisation de structures d’animation « expérimentées »</a:t>
            </a:r>
          </a:p>
          <a:p>
            <a:pPr lvl="1"/>
            <a:r>
              <a:rPr lang="fr-FR" sz="1800" dirty="0"/>
              <a:t>Diffusion des livrables auprès des DR ADEME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9D87D4-33B0-F6A4-1E7D-87B5ACA965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7920E-6F05-4D63-BE95-6D0DAA5A6EC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127909-32F7-CDE0-528C-3CB48C8F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011" y="3760649"/>
            <a:ext cx="2209349" cy="2989987"/>
          </a:xfrm>
          <a:prstGeom prst="rect">
            <a:avLst/>
          </a:prstGeom>
        </p:spPr>
      </p:pic>
      <p:pic>
        <p:nvPicPr>
          <p:cNvPr id="10" name="Espace réservé pour une image  7">
            <a:extLst>
              <a:ext uri="{FF2B5EF4-FFF2-40B4-BE49-F238E27FC236}">
                <a16:creationId xmlns:a16="http://schemas.microsoft.com/office/drawing/2014/main" id="{B595EE1C-2524-C677-1E5C-CCE6B01DBA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" r="71"/>
          <a:stretch/>
        </p:blipFill>
        <p:spPr>
          <a:xfrm>
            <a:off x="9397011" y="1039380"/>
            <a:ext cx="2209349" cy="2641480"/>
          </a:xfrm>
        </p:spPr>
      </p:pic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D4DB40F4-4657-8AB5-5B3D-1724A08D159A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445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5DBB2-C550-7F75-FB4C-84362977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7">
            <a:extLst>
              <a:ext uri="{FF2B5EF4-FFF2-40B4-BE49-F238E27FC236}">
                <a16:creationId xmlns:a16="http://schemas.microsoft.com/office/drawing/2014/main" id="{4CCC5658-4246-9C1E-CA1F-B950EB6AE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54482" r="4603" b="-10833"/>
          <a:stretch/>
        </p:blipFill>
        <p:spPr>
          <a:xfrm>
            <a:off x="8961987" y="1308401"/>
            <a:ext cx="2799853" cy="2216152"/>
          </a:xfrm>
          <a:prstGeom prst="flowChartMerge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0B1362-BA7B-68AE-EDAC-4FB076C7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48" y="330320"/>
            <a:ext cx="10458904" cy="641764"/>
          </a:xfrm>
        </p:spPr>
        <p:txBody>
          <a:bodyPr/>
          <a:lstStyle/>
          <a:p>
            <a:r>
              <a:rPr lang="fr-FR" dirty="0"/>
              <a:t>Points de vigilances identifiés 1/2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E4D9C-324B-ACCD-06F1-D6FDB1F1C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424" y="1070496"/>
            <a:ext cx="11745123" cy="526371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400" dirty="0"/>
              <a:t>Attention à la communication (schéma)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Niveau de précision de l’étude d’opportunité</a:t>
            </a:r>
          </a:p>
          <a:p>
            <a:pPr lvl="1"/>
            <a:r>
              <a:rPr lang="fr-FR" sz="1100" dirty="0"/>
              <a:t>Risque que l’étude d’opportunité devienne trop technique et trop économique (type faisabilité)</a:t>
            </a:r>
          </a:p>
          <a:p>
            <a:pPr lvl="1"/>
            <a:r>
              <a:rPr lang="fr-FR" sz="1100" dirty="0"/>
              <a:t>Inadéquation pour les petits et moyens projets</a:t>
            </a:r>
          </a:p>
          <a:p>
            <a:pPr lvl="1"/>
            <a:r>
              <a:rPr lang="fr-FR" sz="1100" dirty="0"/>
              <a:t>Vigilance </a:t>
            </a:r>
            <a:r>
              <a:rPr lang="fr-FR" sz="1100" dirty="0">
                <a:sym typeface="Wingdings" panose="05000000000000000000" pitchFamily="2" charset="2"/>
              </a:rPr>
              <a:t> </a:t>
            </a:r>
            <a:r>
              <a:rPr lang="fr-FR" sz="1100" b="1" dirty="0">
                <a:sym typeface="Wingdings" panose="05000000000000000000" pitchFamily="2" charset="2"/>
              </a:rPr>
              <a:t>R</a:t>
            </a:r>
            <a:r>
              <a:rPr lang="fr-FR" sz="1100" b="1" dirty="0"/>
              <a:t>ester proportionné au stade amont</a:t>
            </a:r>
            <a:endParaRPr lang="fr-FR" sz="1800" b="1" dirty="0"/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Analyse multicritère : rôle et périmètre</a:t>
            </a:r>
          </a:p>
          <a:p>
            <a:pPr lvl="1"/>
            <a:r>
              <a:rPr lang="fr-FR" sz="1100" dirty="0"/>
              <a:t>En pratique, les acteurs procèdent en deux temps :</a:t>
            </a:r>
          </a:p>
          <a:p>
            <a:pPr lvl="2"/>
            <a:r>
              <a:rPr lang="fr-FR" sz="1050" dirty="0"/>
              <a:t>Une analyse multicritère simple pour écarter 1 ou 2 </a:t>
            </a:r>
            <a:r>
              <a:rPr lang="fr-FR" sz="1050" dirty="0" err="1"/>
              <a:t>EnR</a:t>
            </a:r>
            <a:r>
              <a:rPr lang="fr-FR" sz="1050" dirty="0"/>
              <a:t> non pertinentes</a:t>
            </a:r>
          </a:p>
          <a:p>
            <a:pPr lvl="2"/>
            <a:r>
              <a:rPr lang="fr-FR" sz="1050" dirty="0"/>
              <a:t>Puis une étude approfondie sur les solutions restantes</a:t>
            </a:r>
          </a:p>
          <a:p>
            <a:pPr lvl="1"/>
            <a:r>
              <a:rPr lang="fr-FR" sz="1100" dirty="0"/>
              <a:t>Si elle devient trop détaillée : perte de lisibilité, surcoûts d’étude, découragement des porteurs de projets.</a:t>
            </a:r>
          </a:p>
          <a:p>
            <a:pPr lvl="1"/>
            <a:r>
              <a:rPr lang="fr-FR" sz="1100" dirty="0"/>
              <a:t>Vigilance : </a:t>
            </a:r>
          </a:p>
          <a:p>
            <a:pPr lvl="2"/>
            <a:r>
              <a:rPr lang="fr-FR" sz="1050" b="1" dirty="0">
                <a:sym typeface="Wingdings" panose="05000000000000000000" pitchFamily="2" charset="2"/>
              </a:rPr>
              <a:t> </a:t>
            </a:r>
            <a:r>
              <a:rPr lang="fr-FR" sz="1050" b="1" dirty="0"/>
              <a:t>Assurer la cohérence entre la méthode et les pratiques terrain</a:t>
            </a:r>
          </a:p>
          <a:p>
            <a:pPr lvl="2"/>
            <a:r>
              <a:rPr lang="fr-FR" sz="1050" b="1" dirty="0">
                <a:sym typeface="Wingdings" panose="05000000000000000000" pitchFamily="2" charset="2"/>
              </a:rPr>
              <a:t> </a:t>
            </a:r>
            <a:r>
              <a:rPr lang="fr-FR" sz="1050" b="1" dirty="0"/>
              <a:t>L’analyse multicritère doit rester simple, lisible et sans chiffrage lourd, avec pour seul objectif </a:t>
            </a:r>
          </a:p>
          <a:p>
            <a:pPr lvl="2"/>
            <a:r>
              <a:rPr lang="fr-FR" sz="1050" b="1" dirty="0">
                <a:sym typeface="Wingdings" panose="05000000000000000000" pitchFamily="2" charset="2"/>
              </a:rPr>
              <a:t> </a:t>
            </a:r>
            <a:r>
              <a:rPr lang="fr-FR" sz="1050" b="1" dirty="0"/>
              <a:t>Garder une logique de tri, pas de démonstration</a:t>
            </a:r>
          </a:p>
          <a:p>
            <a:pPr marL="0" indent="0">
              <a:buNone/>
            </a:pPr>
            <a:r>
              <a:rPr lang="fr-FR" sz="1800" dirty="0"/>
              <a:t>4. </a:t>
            </a:r>
            <a:r>
              <a:rPr lang="fr-FR" sz="1400" dirty="0"/>
              <a:t>Traitement équitable des </a:t>
            </a:r>
            <a:r>
              <a:rPr lang="fr-FR" sz="1400" dirty="0" err="1"/>
              <a:t>EnR</a:t>
            </a:r>
            <a:endParaRPr lang="fr-FR" sz="1400" dirty="0"/>
          </a:p>
          <a:p>
            <a:pPr lvl="1"/>
            <a:r>
              <a:rPr lang="fr-FR" sz="1100" dirty="0"/>
              <a:t>Risque que certaines </a:t>
            </a:r>
            <a:r>
              <a:rPr lang="fr-FR" sz="1100" dirty="0" err="1"/>
              <a:t>EnR</a:t>
            </a:r>
            <a:r>
              <a:rPr lang="fr-FR" sz="1100" dirty="0"/>
              <a:t> soient :</a:t>
            </a:r>
          </a:p>
          <a:p>
            <a:pPr lvl="2"/>
            <a:r>
              <a:rPr lang="fr-FR" sz="1050" dirty="0"/>
              <a:t>Evaluées plus tardivement que d’autres</a:t>
            </a:r>
          </a:p>
          <a:p>
            <a:pPr lvl="2"/>
            <a:r>
              <a:rPr lang="fr-FR" sz="1050" dirty="0"/>
              <a:t>Ou avec des exigences plus fortes</a:t>
            </a:r>
          </a:p>
          <a:p>
            <a:pPr lvl="1"/>
            <a:r>
              <a:rPr lang="fr-FR" sz="1100" dirty="0"/>
              <a:t>Demande du CIBE :</a:t>
            </a:r>
          </a:p>
          <a:p>
            <a:pPr lvl="2"/>
            <a:r>
              <a:rPr lang="fr-FR" sz="1050" dirty="0"/>
              <a:t>Considérer bois, solaire, géothermie au même niveau d’analyse</a:t>
            </a:r>
          </a:p>
          <a:p>
            <a:pPr lvl="2"/>
            <a:r>
              <a:rPr lang="fr-FR" sz="1050" dirty="0"/>
              <a:t>Présenter les points d’attention pour toutes les </a:t>
            </a:r>
            <a:r>
              <a:rPr lang="fr-FR" sz="1050" dirty="0" err="1"/>
              <a:t>EnR</a:t>
            </a:r>
            <a:r>
              <a:rPr lang="fr-FR" sz="1050" dirty="0"/>
              <a:t>, pas uniquement la biomasse</a:t>
            </a:r>
          </a:p>
          <a:p>
            <a:pPr lvl="1"/>
            <a:r>
              <a:rPr lang="fr-FR" sz="1100" dirty="0"/>
              <a:t>Vigilance </a:t>
            </a:r>
            <a:r>
              <a:rPr lang="fr-FR" sz="1100" b="1" dirty="0">
                <a:sym typeface="Wingdings" panose="05000000000000000000" pitchFamily="2" charset="2"/>
              </a:rPr>
              <a:t> E</a:t>
            </a:r>
            <a:r>
              <a:rPr lang="fr-FR" sz="1100" b="1" dirty="0"/>
              <a:t>viter toute hiérarchisation implicite</a:t>
            </a:r>
          </a:p>
          <a:p>
            <a:pPr lvl="1"/>
            <a:endParaRPr lang="fr-FR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093F4D-C144-3A85-EBAD-B6D58E27AA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7920E-6F05-4D63-BE95-6D0DAA5A6EC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8F4E2E-6C49-2BFC-82F7-128043C9F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4901861"/>
            <a:ext cx="4225589" cy="134005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FE649F7-9881-4F2B-BA7A-2127DD7400EF}"/>
              </a:ext>
            </a:extLst>
          </p:cNvPr>
          <p:cNvSpPr/>
          <p:nvPr/>
        </p:nvSpPr>
        <p:spPr>
          <a:xfrm rot="5400000">
            <a:off x="9872944" y="3671606"/>
            <a:ext cx="1190324" cy="705113"/>
          </a:xfrm>
          <a:prstGeom prst="rightArrow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4"/>
          <p:cNvSpPr/>
          <p:nvPr/>
        </p:nvSpPr>
        <p:spPr>
          <a:xfrm>
            <a:off x="9103149" y="616080"/>
            <a:ext cx="2517527" cy="2719294"/>
          </a:xfrm>
          <a:prstGeom prst="mathMultiply">
            <a:avLst>
              <a:gd name="adj1" fmla="val 8991"/>
            </a:avLst>
          </a:pr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C6DA91D5-0F6F-602D-FCDA-35CFE9EECD32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45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60D9-4521-FEBC-BFF6-41AFEBDD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BCB123-B57A-3AE1-36F0-97ECE47A0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757" y="1200346"/>
            <a:ext cx="11735443" cy="565765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5. Prise en compte de la complémentarité des </a:t>
            </a:r>
            <a:r>
              <a:rPr lang="fr-FR" sz="2000" dirty="0" err="1"/>
              <a:t>EnR</a:t>
            </a:r>
            <a:endParaRPr lang="fr-FR" sz="2000" dirty="0"/>
          </a:p>
          <a:p>
            <a:pPr lvl="1"/>
            <a:r>
              <a:rPr lang="fr-FR" sz="1400" dirty="0"/>
              <a:t>Les projets réels sont souvent multi-</a:t>
            </a:r>
            <a:r>
              <a:rPr lang="fr-FR" sz="1400" dirty="0" err="1"/>
              <a:t>EnR</a:t>
            </a:r>
            <a:endParaRPr lang="fr-FR" sz="1400" dirty="0"/>
          </a:p>
          <a:p>
            <a:pPr lvl="1"/>
            <a:r>
              <a:rPr lang="fr-FR" sz="1400" dirty="0"/>
              <a:t>La méthode risque de favoriser : un raisonnement par filière / un choix exclusif trop précoce</a:t>
            </a:r>
          </a:p>
          <a:p>
            <a:pPr lvl="1"/>
            <a:r>
              <a:rPr lang="fr-FR" sz="1400" dirty="0"/>
              <a:t>Vigilance </a:t>
            </a:r>
            <a:r>
              <a:rPr lang="fr-FR" sz="1400" b="1" dirty="0">
                <a:sym typeface="Wingdings" panose="05000000000000000000" pitchFamily="2" charset="2"/>
              </a:rPr>
              <a:t></a:t>
            </a:r>
            <a:r>
              <a:rPr lang="fr-FR" sz="1400" b="1" dirty="0"/>
              <a:t> Mieux intégrer la logique de mix et de rôles énergétiques</a:t>
            </a:r>
          </a:p>
          <a:p>
            <a:pPr marL="0" indent="0">
              <a:buNone/>
            </a:pPr>
            <a:r>
              <a:rPr lang="fr-FR" sz="2000" dirty="0"/>
              <a:t>6. Compétences des acteurs</a:t>
            </a:r>
          </a:p>
          <a:p>
            <a:pPr lvl="1"/>
            <a:r>
              <a:rPr lang="fr-FR" sz="1400" u="sng" dirty="0"/>
              <a:t>Constats</a:t>
            </a:r>
            <a:r>
              <a:rPr lang="fr-FR" sz="1400" dirty="0"/>
              <a:t> : </a:t>
            </a:r>
          </a:p>
          <a:p>
            <a:pPr lvl="2"/>
            <a:r>
              <a:rPr lang="fr-FR" sz="1400" dirty="0"/>
              <a:t>Hétérogénéités régionales des compétences multi ENR : animateurs, bureaux d’études</a:t>
            </a:r>
          </a:p>
          <a:p>
            <a:pPr lvl="2"/>
            <a:r>
              <a:rPr lang="fr-FR" sz="1400" dirty="0"/>
              <a:t>Difficulté à chiffrer correctement certains systèmes hybrides</a:t>
            </a:r>
          </a:p>
          <a:p>
            <a:pPr lvl="1"/>
            <a:r>
              <a:rPr lang="fr-FR" sz="1400" u="sng" dirty="0"/>
              <a:t>Vigilance</a:t>
            </a:r>
            <a:r>
              <a:rPr lang="fr-FR" sz="1400" dirty="0"/>
              <a:t> :</a:t>
            </a:r>
          </a:p>
          <a:p>
            <a:pPr lvl="2"/>
            <a:r>
              <a:rPr lang="fr-FR" sz="1200" b="1" dirty="0">
                <a:sym typeface="Wingdings" panose="05000000000000000000" pitchFamily="2" charset="2"/>
              </a:rPr>
              <a:t> </a:t>
            </a:r>
            <a:r>
              <a:rPr lang="fr-FR" sz="1200" b="1" dirty="0"/>
              <a:t>Besoin d’accompagnement et de montée en compétence </a:t>
            </a:r>
          </a:p>
          <a:p>
            <a:pPr lvl="2"/>
            <a:r>
              <a:rPr lang="fr-FR" sz="1200" b="1" dirty="0">
                <a:sym typeface="Wingdings" panose="05000000000000000000" pitchFamily="2" charset="2"/>
              </a:rPr>
              <a:t> </a:t>
            </a:r>
            <a:r>
              <a:rPr lang="fr-FR" sz="1200" b="1" dirty="0"/>
              <a:t>Eviter de devoir passer par des bureaux d’étude dans les territoires où la compétence multi-</a:t>
            </a:r>
            <a:r>
              <a:rPr lang="fr-FR" sz="1200" b="1" dirty="0" err="1"/>
              <a:t>EnR</a:t>
            </a:r>
            <a:r>
              <a:rPr lang="fr-FR" sz="1200" b="1" dirty="0"/>
              <a:t> des animateurs est présente </a:t>
            </a:r>
          </a:p>
          <a:p>
            <a:pPr marL="0" indent="0">
              <a:buNone/>
            </a:pPr>
            <a:r>
              <a:rPr lang="fr-FR" sz="2000" dirty="0"/>
              <a:t>7. Géothermie</a:t>
            </a:r>
          </a:p>
          <a:p>
            <a:pPr lvl="1"/>
            <a:r>
              <a:rPr lang="fr-FR" sz="1400" dirty="0"/>
              <a:t>Toutes les géothermies ne se valent pas : géothermie sur nappe, géothermie assistée par PAC</a:t>
            </a:r>
          </a:p>
          <a:p>
            <a:pPr lvl="1"/>
            <a:r>
              <a:rPr lang="fr-FR" sz="1400" dirty="0"/>
              <a:t>Difficulté à les placer sur un même gradient de priorité</a:t>
            </a:r>
          </a:p>
          <a:p>
            <a:pPr lvl="1"/>
            <a:r>
              <a:rPr lang="fr-FR" sz="1400" dirty="0"/>
              <a:t>Vigilance </a:t>
            </a:r>
            <a:r>
              <a:rPr lang="fr-FR" sz="1400" b="1" dirty="0">
                <a:sym typeface="Wingdings" panose="05000000000000000000" pitchFamily="2" charset="2"/>
              </a:rPr>
              <a:t> E</a:t>
            </a:r>
            <a:r>
              <a:rPr lang="fr-FR" sz="1400" b="1" dirty="0"/>
              <a:t>viter les simplifications excessives sur la qualification des ENR</a:t>
            </a:r>
          </a:p>
          <a:p>
            <a:pPr marL="0" indent="0">
              <a:buNone/>
            </a:pPr>
            <a:r>
              <a:rPr lang="fr-FR" sz="2000" dirty="0"/>
              <a:t>8. Prise en compte du maître d’ouvrage</a:t>
            </a:r>
          </a:p>
          <a:p>
            <a:pPr lvl="1"/>
            <a:r>
              <a:rPr lang="fr-FR" sz="1400" dirty="0"/>
              <a:t>La volonté et la stratégie du MO sont parfois peu visibles dans la méthode</a:t>
            </a:r>
          </a:p>
          <a:p>
            <a:pPr lvl="1"/>
            <a:r>
              <a:rPr lang="fr-FR" sz="1400" dirty="0"/>
              <a:t>Or elles influencent fortement : l’acceptabilité, la faisabilité réelle du projet</a:t>
            </a:r>
          </a:p>
          <a:p>
            <a:pPr lvl="1"/>
            <a:r>
              <a:rPr lang="fr-FR" sz="1400" dirty="0"/>
              <a:t>Vigilance </a:t>
            </a:r>
            <a:r>
              <a:rPr lang="fr-FR" sz="1400" b="1" dirty="0">
                <a:sym typeface="Wingdings" panose="05000000000000000000" pitchFamily="2" charset="2"/>
              </a:rPr>
              <a:t> M</a:t>
            </a:r>
            <a:r>
              <a:rPr lang="fr-FR" sz="1400" b="1" dirty="0"/>
              <a:t>ieux intégrer le facteur décisionnel humain</a:t>
            </a:r>
          </a:p>
          <a:p>
            <a:pPr lvl="1"/>
            <a:endParaRPr lang="fr-FR" sz="1400" dirty="0"/>
          </a:p>
          <a:p>
            <a:pPr lvl="1"/>
            <a:endParaRPr lang="fr-FR" sz="9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9B7E64-3C75-1947-13AE-F7DD81555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7920E-6F05-4D63-BE95-6D0DAA5A6EC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F7B2C79-DAC5-3DA3-529E-F0FDCAAE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48" y="330320"/>
            <a:ext cx="10458904" cy="641764"/>
          </a:xfrm>
        </p:spPr>
        <p:txBody>
          <a:bodyPr/>
          <a:lstStyle/>
          <a:p>
            <a:r>
              <a:rPr lang="fr-FR" dirty="0"/>
              <a:t>Points de vigilances identifiés 2/2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151D49D-FE7A-CAF7-EA14-FCCBFD365669}"/>
              </a:ext>
            </a:extLst>
          </p:cNvPr>
          <p:cNvSpPr txBox="1">
            <a:spLocks/>
          </p:cNvSpPr>
          <p:nvPr/>
        </p:nvSpPr>
        <p:spPr>
          <a:xfrm>
            <a:off x="7903002" y="6256094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74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5256C-08EE-A031-F971-B4FD5154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78A982-CAF6-F15C-74C3-E8907DD95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397" y="1393284"/>
            <a:ext cx="10816540" cy="511168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ym typeface="Wingdings" panose="05000000000000000000" pitchFamily="2" charset="2"/>
              </a:rPr>
              <a:t>Présente les différents onglets </a:t>
            </a:r>
            <a:endParaRPr lang="fr-FR" altLang="fr-FR" sz="20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/>
              <a:t>Présentation de l’outil </a:t>
            </a:r>
            <a:r>
              <a:rPr lang="fr-FR" altLang="fr-FR" sz="1800" dirty="0"/>
              <a:t>: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E</a:t>
            </a:r>
            <a:r>
              <a:rPr lang="fr-FR" sz="1600" dirty="0"/>
              <a:t>tudier l’adéquation entre les besoins énergétiques des bâtiments et les ressources disponibles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/>
              <a:t>Identifier les solutions </a:t>
            </a:r>
            <a:r>
              <a:rPr lang="fr-FR" sz="1600" dirty="0" err="1"/>
              <a:t>EnR&amp;R</a:t>
            </a:r>
            <a:r>
              <a:rPr lang="fr-FR" sz="1600" dirty="0"/>
              <a:t> compatibles</a:t>
            </a:r>
            <a:endParaRPr lang="fr-FR" altLang="fr-FR" sz="16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b="1" dirty="0"/>
              <a:t>Informations générales </a:t>
            </a:r>
            <a:r>
              <a:rPr lang="fr-FR" altLang="fr-FR" sz="1800" dirty="0"/>
              <a:t>: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Les onglets doivent être complétés dans l'ordre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Analyse des ressources </a:t>
            </a:r>
            <a:r>
              <a:rPr lang="fr-FR" altLang="fr-FR" sz="1600" dirty="0" err="1"/>
              <a:t>EnR&amp;R</a:t>
            </a:r>
            <a:r>
              <a:rPr lang="fr-FR" altLang="fr-FR" sz="1600" dirty="0"/>
              <a:t> =&gt; Prédimensionnement =&gt; Synthèse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200" b="1" dirty="0"/>
              <a:t>6 onglets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1" dirty="0"/>
              <a:t>Onglet « Notice » </a:t>
            </a:r>
            <a:r>
              <a:rPr lang="fr-FR" altLang="fr-FR" sz="1800" b="1" dirty="0">
                <a:sym typeface="Wingdings" panose="05000000000000000000" pitchFamily="2" charset="2"/>
              </a:rPr>
              <a:t> Informatif</a:t>
            </a:r>
            <a:endParaRPr lang="fr-FR" altLang="fr-FR" sz="1800" b="1" dirty="0"/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1" dirty="0"/>
              <a:t>Onglet « Analyse des ressources ENR&amp;R » </a:t>
            </a:r>
            <a:r>
              <a:rPr lang="fr-FR" altLang="fr-FR" sz="1800" b="1" dirty="0">
                <a:sym typeface="Wingdings" panose="05000000000000000000" pitchFamily="2" charset="2"/>
              </a:rPr>
              <a:t> A remplir </a:t>
            </a:r>
            <a:endParaRPr lang="fr-FR" altLang="fr-FR" sz="1800" dirty="0"/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Questions posées (logigrammes oui/non) sur les ressources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1" dirty="0"/>
              <a:t>Onglet « Prédimensionnement » </a:t>
            </a:r>
            <a:r>
              <a:rPr lang="fr-FR" altLang="fr-FR" sz="1800" b="1" dirty="0">
                <a:sym typeface="Wingdings" panose="05000000000000000000" pitchFamily="2" charset="2"/>
              </a:rPr>
              <a:t> A remplir </a:t>
            </a:r>
            <a:endParaRPr lang="fr-FR" altLang="fr-FR" sz="1800" dirty="0"/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Pré-dimensionne les solutions mises en avant par l’onglet précédent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1" dirty="0"/>
              <a:t>Onglet « Synthèse » </a:t>
            </a:r>
            <a:r>
              <a:rPr lang="fr-FR" altLang="fr-FR" sz="1800" b="1" dirty="0">
                <a:sym typeface="Wingdings" panose="05000000000000000000" pitchFamily="2" charset="2"/>
              </a:rPr>
              <a:t> Conclusion de l’analyse </a:t>
            </a:r>
            <a:endParaRPr lang="fr-FR" altLang="fr-FR" sz="1800" b="1" dirty="0"/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Compare les solutions énergétiques sur différents critères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1" dirty="0"/>
              <a:t>Onglet « DATA » </a:t>
            </a:r>
            <a:r>
              <a:rPr lang="fr-FR" altLang="fr-FR" sz="1800" b="1" dirty="0">
                <a:sym typeface="Wingdings" panose="05000000000000000000" pitchFamily="2" charset="2"/>
              </a:rPr>
              <a:t>Présente les données sur lesquelles se basent les calculs </a:t>
            </a:r>
            <a:endParaRPr lang="fr-FR" altLang="fr-FR" sz="1400" dirty="0"/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1800" b="1" dirty="0"/>
              <a:t>Onglet « Résultats » </a:t>
            </a:r>
            <a:r>
              <a:rPr lang="fr-FR" altLang="fr-FR" sz="1800" b="1" dirty="0">
                <a:sym typeface="Wingdings" panose="05000000000000000000" pitchFamily="2" charset="2"/>
              </a:rPr>
              <a:t> Présente les calculs </a:t>
            </a:r>
            <a:endParaRPr lang="fr-FR" altLang="fr-FR" sz="16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18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D2FBD9E-BC61-A3BC-BEEF-00515A58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72" y="465302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Tableau – Onglet « Notice »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B5AF3BB-A0B2-0383-7B1B-D599997C60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F95AA0-57C9-B3C8-4369-D6AF5D79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98" y="1259140"/>
            <a:ext cx="4354552" cy="1125629"/>
          </a:xfrm>
          <a:prstGeom prst="rect">
            <a:avLst/>
          </a:prstGeom>
        </p:spPr>
      </p:pic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49A565A4-4A74-D60C-89EB-1B16DCEC7DBF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58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EA820-D971-EAD9-3EA0-5830F73E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705531-316D-CE23-1261-E3F50143E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798" y="1307939"/>
            <a:ext cx="8042537" cy="483566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fr-FR" altLang="fr-FR" sz="2000" dirty="0"/>
              <a:t>Objectif :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Evaluer l’adéquation besoins / ressources locales disponibles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Identifier les solution ENR&amp;R compatibles avec le projet </a:t>
            </a:r>
          </a:p>
          <a:p>
            <a:pPr lvl="0" fontAlgn="base">
              <a:spcAft>
                <a:spcPct val="0"/>
              </a:spcAft>
            </a:pPr>
            <a:r>
              <a:rPr lang="fr-FR" altLang="fr-FR" sz="2000" dirty="0"/>
              <a:t>Analyse systématique de toutes les </a:t>
            </a:r>
            <a:r>
              <a:rPr lang="fr-FR" altLang="fr-FR" sz="2000" dirty="0" err="1"/>
              <a:t>EnR&amp;R</a:t>
            </a:r>
            <a:r>
              <a:rPr lang="fr-FR" altLang="fr-FR" sz="2000" dirty="0"/>
              <a:t>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Dans l’ordre de priorisation ENR’CHOIX : réseau de chaleur &gt; chaleur fatale &gt; géothermie &gt; solaire &gt; biomasse &gt; aérothermie</a:t>
            </a:r>
          </a:p>
          <a:p>
            <a:pPr lvl="0" fontAlgn="base">
              <a:spcAft>
                <a:spcPct val="0"/>
              </a:spcAft>
            </a:pPr>
            <a:r>
              <a:rPr lang="fr-FR" altLang="fr-FR" sz="2000" dirty="0"/>
              <a:t>Méthode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Questions Oui / Non issues de logigrammes du guide méthodologique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Appui sur des critères simples et objectivables</a:t>
            </a:r>
          </a:p>
          <a:p>
            <a:pPr lvl="0" fontAlgn="base">
              <a:spcAft>
                <a:spcPct val="0"/>
              </a:spcAft>
            </a:pPr>
            <a:r>
              <a:rPr lang="fr-FR" altLang="fr-FR" sz="2000" dirty="0"/>
              <a:t>Résultat automatique par ressource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« solution à étudier »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« solution à étudier mais moins favorable »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« solution à écarter »</a:t>
            </a:r>
          </a:p>
          <a:p>
            <a:pPr lvl="0" fontAlgn="base">
              <a:spcAft>
                <a:spcPct val="0"/>
              </a:spcAft>
            </a:pPr>
            <a:r>
              <a:rPr lang="fr-FR" altLang="fr-FR" sz="2000" dirty="0"/>
              <a:t>Logique de tri amont, sans chiffrage technique ou économique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Se connecte automatiquement à l’onglet suivant « Prédimensionnement »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E533449-80DC-B9CF-1537-5940D048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72" y="465302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Tableau – Onglet « Analyse des ressources ENR&amp;R »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E323195-8878-662F-E71D-9A3E415406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A9D7B48-A10B-C592-A2DC-B742654E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028"/>
          <a:stretch>
            <a:fillRect/>
          </a:stretch>
        </p:blipFill>
        <p:spPr>
          <a:xfrm>
            <a:off x="8525831" y="1748739"/>
            <a:ext cx="3495827" cy="2434978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EEBEF16-DDE5-CA38-5E90-0DFBB693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971"/>
          <a:stretch>
            <a:fillRect/>
          </a:stretch>
        </p:blipFill>
        <p:spPr>
          <a:xfrm>
            <a:off x="9164396" y="4183717"/>
            <a:ext cx="2857262" cy="253003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45BFFB9-88C6-173B-A6E8-2C1BAF27F68E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84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E7768-3D72-A67E-8F79-F86F5AFF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61E75-243E-43DB-32E0-BA32B8FD8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297" y="3755985"/>
            <a:ext cx="11542362" cy="2861788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sz="2000" dirty="0"/>
              <a:t>Objectif :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b="1" dirty="0" err="1"/>
              <a:t>Prédimensionner</a:t>
            </a:r>
            <a:r>
              <a:rPr lang="fr-FR" altLang="fr-FR" sz="1600" b="1" dirty="0"/>
              <a:t> les solutions ENR retenues </a:t>
            </a:r>
            <a:r>
              <a:rPr lang="fr-FR" altLang="fr-FR" sz="1600" dirty="0"/>
              <a:t>pour pouvoir les comparer</a:t>
            </a:r>
          </a:p>
          <a:p>
            <a:pPr fontAlgn="base">
              <a:spcAft>
                <a:spcPct val="0"/>
              </a:spcAft>
            </a:pPr>
            <a:r>
              <a:rPr lang="fr-FR" altLang="fr-FR" sz="2000" dirty="0"/>
              <a:t>Base de calcul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b="1" dirty="0"/>
              <a:t>Uniquement les ENR identifiées </a:t>
            </a:r>
            <a:r>
              <a:rPr lang="fr-FR" altLang="fr-FR" sz="1600" dirty="0"/>
              <a:t>comme : « solution à étudier » ou « à étudier mais moins favorable »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b="1" dirty="0"/>
              <a:t>Besoins énergétiques de l’état futur du bâtiment </a:t>
            </a:r>
            <a:r>
              <a:rPr lang="fr-FR" altLang="fr-FR" sz="1600" dirty="0"/>
              <a:t>: extensions, rénovations, évolution des usages, besoins de froid</a:t>
            </a:r>
          </a:p>
          <a:p>
            <a:pPr fontAlgn="base">
              <a:spcAft>
                <a:spcPct val="0"/>
              </a:spcAft>
            </a:pPr>
            <a:r>
              <a:rPr lang="fr-FR" altLang="fr-FR" sz="2000" dirty="0"/>
              <a:t>Paramètres clés à renseigner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Informations liées au bâtiment (usage, surfaces, …)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Présence ou non de besoins de froid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Energie et consommation associées (mensuelles ou annuelles)</a:t>
            </a:r>
            <a:endParaRPr lang="fr-FR" altLang="fr-FR" sz="20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244A840-9760-785B-8936-DB5A293B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72" y="465302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Tableau – Onglet « Prédimensionnement »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C839889-715C-8D9A-E46B-3FBF7478DC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97075F-24EE-E39B-3093-A62D9BEA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6" t="38136" r="8406" b="19636"/>
          <a:stretch>
            <a:fillRect/>
          </a:stretch>
        </p:blipFill>
        <p:spPr>
          <a:xfrm>
            <a:off x="7307485" y="1134894"/>
            <a:ext cx="4884515" cy="22941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DF5A61-BAB8-C125-5E81-949B76F18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00" y="1267617"/>
            <a:ext cx="6754881" cy="2197261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ECC889EA-D7A1-91C3-E218-23617238C50F}"/>
              </a:ext>
            </a:extLst>
          </p:cNvPr>
          <p:cNvSpPr/>
          <p:nvPr/>
        </p:nvSpPr>
        <p:spPr>
          <a:xfrm>
            <a:off x="6942882" y="2774544"/>
            <a:ext cx="729205" cy="300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645912E5-AD23-7724-920F-EE9235EE239B}"/>
              </a:ext>
            </a:extLst>
          </p:cNvPr>
          <p:cNvSpPr txBox="1">
            <a:spLocks/>
          </p:cNvSpPr>
          <p:nvPr/>
        </p:nvSpPr>
        <p:spPr>
          <a:xfrm>
            <a:off x="7929062" y="6200087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97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9A392-79FE-83F8-7FD1-FD9B8261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952B9F-5E2E-8765-0387-8A80A4ABA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040" y="1127760"/>
            <a:ext cx="6937837" cy="546898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Objectif :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/>
              <a:t>Comparer les solutions énergétiques retenues sur plusieurs critères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/>
              <a:t>Méthode (calcul à partir de l’onglet « Prédimensionnement ») 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Taux d’ENR, Impact CO₂, Puissance installée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Évaluation qualitative par critère 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/>
              <a:t>Qualitative par critère :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Pas d’impact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Impact faible / moyen / fort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/>
              <a:t>Impact négatif (solution à éviter)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/>
              <a:t>Notation ENR’XHOIC </a:t>
            </a:r>
            <a:r>
              <a:rPr lang="fr-FR" altLang="fr-FR" sz="1800" dirty="0">
                <a:sym typeface="Wingdings" panose="05000000000000000000" pitchFamily="2" charset="2"/>
              </a:rPr>
              <a:t> Chaque niveau d'impact est associé à une note allant de 0 à 4 (4 = note maximale)</a:t>
            </a:r>
            <a:endParaRPr lang="fr-FR" altLang="fr-FR" sz="18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Restitution graphique 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/>
              <a:t>Restitutions multicritères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Graphique araignée (comparaison par critère – note de 0 à 4)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Histogramme (somme des notes par solution)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dirty="0"/>
              <a:t>Restitution en puissance et GES évités (histogrammes)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000" b="0" dirty="0">
              <a:solidFill>
                <a:schemeClr val="tx1"/>
              </a:solidFill>
            </a:endParaRPr>
          </a:p>
          <a:p>
            <a:pPr lvl="1" fontAlgn="base">
              <a:spcAft>
                <a:spcPct val="0"/>
              </a:spcAft>
            </a:pPr>
            <a:endParaRPr lang="fr-FR" altLang="fr-FR" sz="16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F6048C5-5219-9B7E-0270-83E9C1EA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86" y="309083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Tableau – Onglet « Synthèse »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AF594F3-65CE-4EEC-9B3F-8862E3E04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capture d’écran, diagramme, texte, ligne&#10;&#10;Le contenu généré par l’IA peut être incorrect.">
            <a:extLst>
              <a:ext uri="{FF2B5EF4-FFF2-40B4-BE49-F238E27FC236}">
                <a16:creationId xmlns:a16="http://schemas.microsoft.com/office/drawing/2014/main" id="{199DD091-F144-D064-E92D-D35AB08A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216" y="3270537"/>
            <a:ext cx="3713623" cy="2097836"/>
          </a:xfrm>
          <a:prstGeom prst="rect">
            <a:avLst/>
          </a:prstGeom>
        </p:spPr>
      </p:pic>
      <p:pic>
        <p:nvPicPr>
          <p:cNvPr id="8" name="Image 7" descr="Une image contenant texte, capture d’écran, Tracé, nombre&#10;&#10;Le contenu généré par l’IA peut être incorrect.">
            <a:extLst>
              <a:ext uri="{FF2B5EF4-FFF2-40B4-BE49-F238E27FC236}">
                <a16:creationId xmlns:a16="http://schemas.microsoft.com/office/drawing/2014/main" id="{1511E0D2-D86E-F8AA-ADD5-E310FEA4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380" y="5456462"/>
            <a:ext cx="2237632" cy="14015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8A873F-FA12-8B77-E827-BCB06A7B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094" y="1122220"/>
            <a:ext cx="4787085" cy="2097837"/>
          </a:xfrm>
          <a:prstGeom prst="rect">
            <a:avLst/>
          </a:prstGeom>
        </p:spPr>
      </p:pic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id="{877D1C55-0450-BC15-F36D-38239BCAB8C8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60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1B29EB9-E51A-47B1-056C-73DAB70B0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dirty="0"/>
              <a:t>Projets Multi ENR (15 min)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/>
              <a:t>Qu’est ce qu’un projet multi-ENR ?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avantages de la complémentarité </a:t>
            </a:r>
          </a:p>
          <a:p>
            <a:pPr lvl="1"/>
            <a:r>
              <a:rPr lang="fr-FR" dirty="0"/>
              <a:t>Exemple de projet : REX quartier Juvignac à Montpelier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Travaux menés par le CIBE</a:t>
            </a:r>
          </a:p>
          <a:p>
            <a:pPr lvl="1"/>
            <a:r>
              <a:rPr lang="fr-FR" dirty="0"/>
              <a:t>Echange multi ENR (5 min)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/>
              <a:t>Méthodologie ENR’CHOIX (30 min)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Historique et i</a:t>
            </a:r>
            <a:r>
              <a:rPr lang="fr-FR" dirty="0"/>
              <a:t>mplications du CIBE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Points de vigilances identifiés </a:t>
            </a:r>
          </a:p>
          <a:p>
            <a:pPr lvl="1"/>
            <a:r>
              <a:rPr lang="fr-FR" dirty="0"/>
              <a:t>Présentation du Tableau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Echange ENR’CHOIX (20 min)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93E0DE6-7784-1DCB-6A74-C7AA8262B1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004E35-949E-32E7-B2BC-AB736F501D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-1" y="6256094"/>
            <a:ext cx="5069711" cy="601906"/>
          </a:xfrm>
        </p:spPr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dirty="0"/>
              <a:t>Atelier ENR’CHOIX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–-  Février+ 2026]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CIBE - Comité Interprofessionnel du Bois-Energie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3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35D8-8B10-28E3-2216-3F3AD722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B5C91C-4001-E9FB-E236-A70B28FFC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387" y="1200353"/>
            <a:ext cx="10816540" cy="551339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Application ENR’CHOIX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Avez-vous déjà appliqué ENR’CHOIX ou le tableau associé 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À quel stade du projet 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Qu’est-ce qui a bien fonctionné 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Qu’est-ce qui a posé problème 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Des projets multi-</a:t>
            </a:r>
            <a:r>
              <a:rPr lang="fr-FR" altLang="fr-FR" dirty="0" err="1"/>
              <a:t>EnR</a:t>
            </a:r>
            <a:r>
              <a:rPr lang="fr-FR" altLang="fr-FR" dirty="0"/>
              <a:t> ont-ils été réellement étudiés 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Des solutions ont-elles été écartées trop tôt ?</a:t>
            </a:r>
          </a:p>
          <a:p>
            <a:r>
              <a:rPr lang="fr-FR" dirty="0"/>
              <a:t>Evolutions / Accompagnement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Avez-vous besoin de 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simplification ?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clarification du périmètre ?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adaptation locale des critères ?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meilleure prise en compte des mix énergétiques ?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Besoins en compétences et en animation territoriale</a:t>
            </a:r>
          </a:p>
          <a:p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605ECE1-FB2F-E25B-26DD-973C05B1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72" y="465302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Retours d’expérience des animateurs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8F5C511-7824-56ED-7A28-EFB678FFAA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408F08-5794-8C07-8720-7DBAF7C6BF65}"/>
              </a:ext>
            </a:extLst>
          </p:cNvPr>
          <p:cNvSpPr txBox="1">
            <a:spLocks/>
          </p:cNvSpPr>
          <p:nvPr/>
        </p:nvSpPr>
        <p:spPr>
          <a:xfrm>
            <a:off x="8106416" y="6256094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dirty="0"/>
              <a:t>[Atelier ENR’CHOIX –-  Février+ 2026]</a:t>
            </a:r>
          </a:p>
          <a:p>
            <a:r>
              <a:rPr lang="fr-FR" dirty="0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22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DCC8-D60D-D724-0D09-6E5EDEE04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7B56BB-B095-382D-FE73-00F021273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005547"/>
            <a:ext cx="10816540" cy="57082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1800" dirty="0"/>
              <a:t>Sur l’usage d’</a:t>
            </a:r>
            <a:r>
              <a:rPr lang="fr-FR" sz="1800" dirty="0" err="1"/>
              <a:t>ENR’Choix</a:t>
            </a:r>
            <a:endParaRPr lang="fr-FR" sz="1800" dirty="0"/>
          </a:p>
          <a:p>
            <a:pPr lvl="1"/>
            <a:r>
              <a:rPr lang="fr-FR" sz="1600" dirty="0"/>
              <a:t>Avez-vous déjà utilisé </a:t>
            </a:r>
            <a:r>
              <a:rPr lang="fr-FR" sz="1600" dirty="0" err="1"/>
              <a:t>ENR’Choix</a:t>
            </a:r>
            <a:r>
              <a:rPr lang="fr-FR" sz="1600" dirty="0"/>
              <a:t> ou le tableau associé ?</a:t>
            </a:r>
          </a:p>
          <a:p>
            <a:pPr lvl="1"/>
            <a:r>
              <a:rPr lang="fr-FR" sz="1600" dirty="0"/>
              <a:t>À quel stade du projet ?</a:t>
            </a:r>
          </a:p>
          <a:p>
            <a:pPr lvl="1"/>
            <a:r>
              <a:rPr lang="fr-FR" sz="1600" dirty="0"/>
              <a:t>Dans quel type de projet (bâtiment, réseau, extension, rénovation…) ?</a:t>
            </a:r>
          </a:p>
          <a:p>
            <a:pPr lvl="1"/>
            <a:r>
              <a:rPr lang="fr-FR" sz="1400" dirty="0"/>
              <a:t>Sur la mise en œuvre concrète</a:t>
            </a:r>
          </a:p>
          <a:p>
            <a:pPr lvl="2"/>
            <a:r>
              <a:rPr lang="fr-FR" sz="1200" dirty="0"/>
              <a:t>Qu’est-ce qui vous a semblé : </a:t>
            </a:r>
            <a:r>
              <a:rPr lang="fr-FR" sz="1000" dirty="0"/>
              <a:t>utile ? clair ? bloquant ?</a:t>
            </a:r>
          </a:p>
          <a:p>
            <a:pPr lvl="2"/>
            <a:r>
              <a:rPr lang="fr-FR" sz="1200" dirty="0"/>
              <a:t>Le niveau de détail est-il adapté au stade opportunité ?</a:t>
            </a:r>
          </a:p>
          <a:p>
            <a:pPr lvl="2"/>
            <a:r>
              <a:rPr lang="fr-FR" sz="1200" dirty="0"/>
              <a:t>L’outil est-il proportionné aux petits / moyens projets ?</a:t>
            </a:r>
          </a:p>
          <a:p>
            <a:r>
              <a:rPr lang="fr-FR" sz="1800" dirty="0"/>
              <a:t>Sur les projets multi-</a:t>
            </a:r>
            <a:r>
              <a:rPr lang="fr-FR" sz="1800" dirty="0" err="1"/>
              <a:t>EnR</a:t>
            </a:r>
            <a:endParaRPr lang="fr-FR" sz="1800" dirty="0"/>
          </a:p>
          <a:p>
            <a:pPr lvl="1"/>
            <a:r>
              <a:rPr lang="fr-FR" sz="1600" dirty="0"/>
              <a:t>Avez-vous pu : </a:t>
            </a:r>
            <a:r>
              <a:rPr lang="fr-FR" sz="1400" dirty="0"/>
              <a:t>étudier de vrais </a:t>
            </a:r>
            <a:r>
              <a:rPr lang="fr-FR" sz="1400" b="1" dirty="0"/>
              <a:t>scénarios multi-</a:t>
            </a:r>
            <a:r>
              <a:rPr lang="fr-FR" sz="1400" b="1" dirty="0" err="1"/>
              <a:t>EnR</a:t>
            </a:r>
            <a:r>
              <a:rPr lang="fr-FR" sz="1400" dirty="0"/>
              <a:t> ? ou l’analyse a-t-elle conduit à un </a:t>
            </a:r>
            <a:r>
              <a:rPr lang="fr-FR" sz="1400" b="1" dirty="0"/>
              <a:t>choix dominant unique</a:t>
            </a:r>
            <a:r>
              <a:rPr lang="fr-FR" sz="1400" dirty="0"/>
              <a:t> ?</a:t>
            </a:r>
          </a:p>
          <a:p>
            <a:pPr lvl="1"/>
            <a:r>
              <a:rPr lang="fr-FR" sz="1600" dirty="0"/>
              <a:t>Des solutions pertinentes ont-elles été : </a:t>
            </a:r>
            <a:r>
              <a:rPr lang="fr-FR" sz="1400" dirty="0"/>
              <a:t>écartées trop tôt ? difficilement justifiables dans la grille ?</a:t>
            </a:r>
          </a:p>
          <a:p>
            <a:r>
              <a:rPr lang="fr-FR" sz="1800" dirty="0"/>
              <a:t>Sur la place du bois-énergie</a:t>
            </a:r>
          </a:p>
          <a:p>
            <a:pPr lvl="1"/>
            <a:r>
              <a:rPr lang="fr-FR" sz="1600" dirty="0"/>
              <a:t>Comment le bois ressort-il dans les analyses </a:t>
            </a:r>
            <a:r>
              <a:rPr lang="fr-FR" sz="1600" dirty="0" err="1"/>
              <a:t>ENR’Choix</a:t>
            </a:r>
            <a:r>
              <a:rPr lang="fr-FR" sz="1600" dirty="0"/>
              <a:t> ?</a:t>
            </a:r>
          </a:p>
          <a:p>
            <a:pPr lvl="1"/>
            <a:r>
              <a:rPr lang="fr-FR" sz="1600" dirty="0"/>
              <a:t>Est-il : </a:t>
            </a:r>
            <a:r>
              <a:rPr lang="fr-FR" sz="1400" dirty="0"/>
              <a:t>bien valorisé ? systématiquement comparé aux autres </a:t>
            </a:r>
            <a:r>
              <a:rPr lang="fr-FR" sz="1400" dirty="0" err="1"/>
              <a:t>EnR</a:t>
            </a:r>
            <a:r>
              <a:rPr lang="fr-FR" sz="1400" dirty="0"/>
              <a:t> ?</a:t>
            </a:r>
          </a:p>
          <a:p>
            <a:pPr lvl="1"/>
            <a:r>
              <a:rPr lang="fr-FR" sz="1600" dirty="0"/>
              <a:t>Avez-vous observé des effets de méthode défavorables ou favorables ?</a:t>
            </a:r>
            <a:endParaRPr lang="fr-FR" sz="1050" dirty="0"/>
          </a:p>
          <a:p>
            <a:r>
              <a:rPr lang="fr-FR" sz="1800" dirty="0"/>
              <a:t>Les besoins de la Commission MOP </a:t>
            </a:r>
          </a:p>
          <a:p>
            <a:pPr lvl="1"/>
            <a:r>
              <a:rPr lang="fr-FR" sz="1600" dirty="0"/>
              <a:t>Exemples concrets (même partiels)</a:t>
            </a:r>
          </a:p>
          <a:p>
            <a:pPr lvl="1"/>
            <a:r>
              <a:rPr lang="fr-FR" sz="1600" dirty="0"/>
              <a:t>Difficultés rencontrées ou anticipées</a:t>
            </a:r>
          </a:p>
          <a:p>
            <a:pPr lvl="1"/>
            <a:r>
              <a:rPr lang="fr-FR" sz="1600" dirty="0"/>
              <a:t>Idées d’amélioration : méthodologiques, outils, accompagnement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EBD4C1-FBA0-ABC3-AEA2-FF28438B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72" y="465302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Retours d’expérience des animateurs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177BF7B-38D4-6E6F-3264-6DD318A3FA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C091F41-D451-ABFE-92B4-86FED58B76A7}"/>
              </a:ext>
            </a:extLst>
          </p:cNvPr>
          <p:cNvSpPr txBox="1">
            <a:spLocks/>
          </p:cNvSpPr>
          <p:nvPr/>
        </p:nvSpPr>
        <p:spPr>
          <a:xfrm>
            <a:off x="7935902" y="6200087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4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4C55BC-99BC-2A4C-97FE-85C94DD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21302D-7B27-914A-8F01-2EA38A8642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45866" y="3655549"/>
            <a:ext cx="4630737" cy="771525"/>
          </a:xfrm>
        </p:spPr>
        <p:txBody>
          <a:bodyPr/>
          <a:lstStyle/>
          <a:p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355177EE-EE03-CB40-F84C-7C2D5718B832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3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5645D-58AA-834F-21F4-8AE65F98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4D83F-8B49-5EFD-9751-68299626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Projets multi ENR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2AA43A-1C0B-8155-255A-7271A6302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39216E1F-B7C5-614D-7AD9-052E6C51A885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92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E5843-85A5-4E25-9127-C9ADD5296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609" y="1223168"/>
            <a:ext cx="10816540" cy="54905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1800" dirty="0"/>
              <a:t>Évolution de la part de chaleur renouvelable en France</a:t>
            </a:r>
          </a:p>
          <a:p>
            <a:pPr lvl="1"/>
            <a:r>
              <a:rPr lang="fr-FR" sz="1400" dirty="0"/>
              <a:t>19% en 2015 à 29% en 2023 </a:t>
            </a:r>
          </a:p>
          <a:p>
            <a:pPr lvl="1"/>
            <a:r>
              <a:rPr lang="fr-FR" sz="1400" dirty="0"/>
              <a:t>Cette progression s’appuie sur une diversification des sources de production </a:t>
            </a:r>
          </a:p>
          <a:p>
            <a:pPr lvl="1"/>
            <a:r>
              <a:rPr lang="fr-FR" sz="1400" dirty="0"/>
              <a:t>Formation des Animateurs bois énergie aux autres ENR thermiques via les </a:t>
            </a:r>
            <a:r>
              <a:rPr lang="fr-FR" sz="1400" dirty="0" err="1"/>
              <a:t>CCRt</a:t>
            </a:r>
            <a:r>
              <a:rPr lang="fr-FR" sz="1400" dirty="0"/>
              <a:t> </a:t>
            </a:r>
          </a:p>
          <a:p>
            <a:r>
              <a:rPr lang="fr-FR" sz="1800" dirty="0"/>
              <a:t>Projet multi ENR : </a:t>
            </a:r>
          </a:p>
          <a:p>
            <a:pPr lvl="1"/>
            <a:r>
              <a:rPr lang="fr-FR" sz="1600" dirty="0"/>
              <a:t>« </a:t>
            </a:r>
            <a:r>
              <a:rPr lang="fr-FR" sz="1600" i="1" dirty="0"/>
              <a:t>Système de production de chaleur combinant plusieurs énergies renouvelables et/ou de récupération </a:t>
            </a:r>
          </a:p>
          <a:p>
            <a:pPr lvl="1"/>
            <a:r>
              <a:rPr lang="fr-FR" sz="1600" i="1" dirty="0"/>
              <a:t>pour répondre à un même besoin énergétique, </a:t>
            </a:r>
          </a:p>
          <a:p>
            <a:pPr lvl="1"/>
            <a:r>
              <a:rPr lang="fr-FR" sz="1600" i="1" dirty="0"/>
              <a:t>dans une logique de complémentarité et d’optimisation globale. </a:t>
            </a:r>
            <a:r>
              <a:rPr lang="fr-FR" sz="1600" dirty="0"/>
              <a:t>»</a:t>
            </a:r>
          </a:p>
          <a:p>
            <a:pPr lvl="1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dirty="0"/>
              <a:t>Logique de complémentarité des </a:t>
            </a:r>
            <a:r>
              <a:rPr lang="fr-FR" sz="1400" dirty="0" err="1"/>
              <a:t>EnR&amp;R</a:t>
            </a:r>
            <a:endParaRPr lang="fr-FR" sz="1400" dirty="0"/>
          </a:p>
          <a:p>
            <a:r>
              <a:rPr lang="fr-FR" sz="1800" dirty="0"/>
              <a:t>Enjeux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Optimisation des ressources locales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Résilience énergétique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Réduction des émissions de GES</a:t>
            </a:r>
          </a:p>
          <a:p>
            <a:r>
              <a:rPr lang="fr-FR" sz="1800" dirty="0"/>
              <a:t>Complémentarités courantes :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Bois-énergie + solaire thermique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Bois-énergie + chaleur fatale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Réseau de chaleur bois + PAC sur retour réseau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Biomasse + géothermie</a:t>
            </a:r>
          </a:p>
          <a:p>
            <a:pPr fontAlgn="base">
              <a:spcAft>
                <a:spcPct val="0"/>
              </a:spcAft>
            </a:pPr>
            <a:endParaRPr lang="fr-FR" altLang="fr-FR" sz="1800" dirty="0"/>
          </a:p>
          <a:p>
            <a:endParaRPr lang="fr-FR" sz="1800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C8D320-3469-813B-439D-AB71FB0D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Qu’est ce qu’un projet multi ENR ?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940D427-34B5-5C30-11BD-170BD5C7B7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A25A7E7B-D47E-E51A-C7FA-1E3A1A0DE2A1}"/>
              </a:ext>
            </a:extLst>
          </p:cNvPr>
          <p:cNvSpPr txBox="1">
            <a:spLocks/>
          </p:cNvSpPr>
          <p:nvPr/>
        </p:nvSpPr>
        <p:spPr>
          <a:xfrm>
            <a:off x="7954952" y="6200087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71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E077-7E75-22A1-65EA-AD9EC0AFB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4CEA9C2-FD2A-1717-B20D-CD1F1221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522" y="288629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Les avantages de la complémentarité ENR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07C56C8-19D9-0BB8-C3AD-13571460CF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A65FA9E-6253-AAB0-6803-2CE6BC9D8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7337"/>
              </p:ext>
            </p:extLst>
          </p:nvPr>
        </p:nvGraphicFramePr>
        <p:xfrm>
          <a:off x="433159" y="1086049"/>
          <a:ext cx="11325681" cy="33247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0124">
                  <a:extLst>
                    <a:ext uri="{9D8B030D-6E8A-4147-A177-3AD203B41FA5}">
                      <a16:colId xmlns:a16="http://schemas.microsoft.com/office/drawing/2014/main" val="1549735332"/>
                    </a:ext>
                  </a:extLst>
                </a:gridCol>
                <a:gridCol w="1255554">
                  <a:extLst>
                    <a:ext uri="{9D8B030D-6E8A-4147-A177-3AD203B41FA5}">
                      <a16:colId xmlns:a16="http://schemas.microsoft.com/office/drawing/2014/main" val="2353757814"/>
                    </a:ext>
                  </a:extLst>
                </a:gridCol>
                <a:gridCol w="1829957">
                  <a:extLst>
                    <a:ext uri="{9D8B030D-6E8A-4147-A177-3AD203B41FA5}">
                      <a16:colId xmlns:a16="http://schemas.microsoft.com/office/drawing/2014/main" val="313670954"/>
                    </a:ext>
                  </a:extLst>
                </a:gridCol>
                <a:gridCol w="1755384">
                  <a:extLst>
                    <a:ext uri="{9D8B030D-6E8A-4147-A177-3AD203B41FA5}">
                      <a16:colId xmlns:a16="http://schemas.microsoft.com/office/drawing/2014/main" val="2943217946"/>
                    </a:ext>
                  </a:extLst>
                </a:gridCol>
                <a:gridCol w="1955999">
                  <a:extLst>
                    <a:ext uri="{9D8B030D-6E8A-4147-A177-3AD203B41FA5}">
                      <a16:colId xmlns:a16="http://schemas.microsoft.com/office/drawing/2014/main" val="1726772591"/>
                    </a:ext>
                  </a:extLst>
                </a:gridCol>
                <a:gridCol w="3098663">
                  <a:extLst>
                    <a:ext uri="{9D8B030D-6E8A-4147-A177-3AD203B41FA5}">
                      <a16:colId xmlns:a16="http://schemas.microsoft.com/office/drawing/2014/main" val="1761702845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050" dirty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050" dirty="0"/>
                        <a:t>SAISONALITÉ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050" dirty="0"/>
                        <a:t>STOCKABILITÉ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050" dirty="0"/>
                        <a:t>PILOTABILITÉ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050" dirty="0"/>
                        <a:t>ECS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1050" dirty="0"/>
                        <a:t>ROLE D’OPTIMISATION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62806"/>
                  </a:ext>
                </a:extLst>
              </a:tr>
              <a:tr h="523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1"/>
                        <a:t>Solaire thermique</a:t>
                      </a:r>
                      <a:endParaRPr lang="fr-FR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Très forte </a:t>
                      </a:r>
                      <a:br>
                        <a:rPr lang="fr-FR" sz="1050" b="0" dirty="0"/>
                      </a:br>
                      <a:r>
                        <a:rPr lang="fr-FR" sz="1050" b="0" dirty="0"/>
                        <a:t>(été / mi-saison)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/>
                        <a:t>⭐⭐⭐⭐ (ballons ECS, stockage </a:t>
                      </a:r>
                      <a:r>
                        <a:rPr lang="fr-FR" sz="1050" dirty="0" err="1"/>
                        <a:t>intersaisonnier</a:t>
                      </a:r>
                      <a:r>
                        <a:rPr lang="fr-FR" sz="1050" dirty="0"/>
                        <a:t> possible)</a:t>
                      </a:r>
                      <a:endParaRPr lang="fr-FR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❌ Non pilotable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⭐⭐⭐⭐ Très adaptée </a:t>
                      </a:r>
                      <a:br>
                        <a:rPr lang="fr-FR" sz="1050" b="0" dirty="0"/>
                      </a:br>
                      <a:r>
                        <a:rPr lang="fr-FR" sz="1050" b="0" dirty="0"/>
                        <a:t>(surtout en collectif)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Valorisation de l’ECS estivale, réduction des autres </a:t>
                      </a:r>
                      <a:r>
                        <a:rPr lang="fr-FR" sz="1050" b="0" dirty="0" err="1"/>
                        <a:t>EnR</a:t>
                      </a:r>
                      <a:r>
                        <a:rPr lang="fr-FR" sz="1050" b="0" dirty="0"/>
                        <a:t> en été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344424"/>
                  </a:ext>
                </a:extLst>
              </a:tr>
              <a:tr h="5672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1" dirty="0"/>
                        <a:t>Bois-énergie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Faible (mobilisé en hiver)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/>
                        <a:t>⭐⭐⭐ (ballons tampons, inertie réseau)</a:t>
                      </a:r>
                      <a:endParaRPr lang="fr-FR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✅Très pilotable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⭐⭐⭐⭐ Très adaptée </a:t>
                      </a:r>
                      <a:br>
                        <a:rPr lang="fr-FR" sz="1050" b="0" dirty="0"/>
                      </a:br>
                      <a:r>
                        <a:rPr lang="fr-FR" sz="1050" b="0" dirty="0"/>
                        <a:t>(collectif, réseau)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Énergie structurante : base hivernale, sécurité, complément du solaire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88470"/>
                  </a:ext>
                </a:extLst>
              </a:tr>
              <a:tr h="5506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1" dirty="0"/>
                        <a:t>Géothermie profonde</a:t>
                      </a:r>
                      <a:br>
                        <a:rPr lang="fr-FR" sz="1050" b="1" dirty="0"/>
                      </a:b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Très faible (ressource stable)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/>
                        <a:t>⭐⭐ (lissage des appels de puissance)</a:t>
                      </a:r>
                      <a:endParaRPr lang="fr-FR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✅Pilotable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⭐⭐⭐ Bonne à très bonne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Production de base continue, stabilité du système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325580"/>
                  </a:ext>
                </a:extLst>
              </a:tr>
              <a:tr h="459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1" dirty="0"/>
                        <a:t>Géothermie avec PAC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Faible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/>
                        <a:t>⭐⭐</a:t>
                      </a:r>
                      <a:endParaRPr lang="fr-FR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✅ Pilotable (via PAC)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⭐⭐⭐ Bonne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Optimisation énergétique avec rendement stable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8073872"/>
                  </a:ext>
                </a:extLst>
              </a:tr>
              <a:tr h="4652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1" dirty="0"/>
                        <a:t>PAC aérothermique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Forte (liée au climat)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/>
                        <a:t>⭐⭐</a:t>
                      </a:r>
                      <a:endParaRPr lang="fr-FR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✅ Pilotable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⭐⭐ Moyenne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Intéressante en appoint, sensible aux pics hivernaux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563256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1" dirty="0"/>
                        <a:t>Chaleur fatale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Variable (selon activité)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dirty="0"/>
                        <a:t>⭐⭐⭐ (stockage pour décalage production / usage)</a:t>
                      </a:r>
                      <a:endParaRPr lang="fr-FR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/>
                        <a:t>❌ Non pilotable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⭐⭐ à ⭐⭐⭐ (selon continuité)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50" b="0" dirty="0"/>
                        <a:t>Prioritaire quand disponible, très faible impact carbone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462557"/>
                  </a:ext>
                </a:extLst>
              </a:tr>
            </a:tbl>
          </a:graphicData>
        </a:graphic>
      </p:graphicFrame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2CDA669-8E5C-DE81-AD17-D1DF56D29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159" y="4542643"/>
            <a:ext cx="10994541" cy="20267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1200" dirty="0"/>
              <a:t>Mieux répondre aux besoins énergétiques </a:t>
            </a:r>
          </a:p>
          <a:p>
            <a:pPr lvl="1"/>
            <a:r>
              <a:rPr lang="fr-FR" sz="1050" dirty="0"/>
              <a:t>Saisonnalité </a:t>
            </a:r>
            <a:r>
              <a:rPr lang="fr-FR" sz="1050" dirty="0">
                <a:sym typeface="Wingdings" panose="05000000000000000000" pitchFamily="2" charset="2"/>
              </a:rPr>
              <a:t> Adapter la production aux profils de besoin </a:t>
            </a:r>
          </a:p>
          <a:p>
            <a:pPr lvl="1"/>
            <a:r>
              <a:rPr lang="fr-FR" sz="1050" dirty="0">
                <a:sym typeface="Wingdings" panose="05000000000000000000" pitchFamily="2" charset="2"/>
              </a:rPr>
              <a:t>Pilotage des systèmes  Assurer une continuité et la sécurité de service</a:t>
            </a:r>
          </a:p>
          <a:p>
            <a:r>
              <a:rPr lang="fr-FR" sz="1200" dirty="0"/>
              <a:t>Optimiser le fonctionnement global du système</a:t>
            </a:r>
          </a:p>
          <a:p>
            <a:pPr lvl="1"/>
            <a:r>
              <a:rPr lang="fr-FR" sz="1050" dirty="0"/>
              <a:t>Optimisation énergétique globale</a:t>
            </a:r>
          </a:p>
          <a:p>
            <a:pPr lvl="1"/>
            <a:r>
              <a:rPr lang="fr-FR" sz="1050" dirty="0"/>
              <a:t>Réduction des appoints fossiles</a:t>
            </a:r>
          </a:p>
          <a:p>
            <a:pPr lvl="1"/>
            <a:r>
              <a:rPr lang="fr-FR" sz="1050" dirty="0"/>
              <a:t>Amélioration du taux d’utilisation des équipements</a:t>
            </a:r>
          </a:p>
          <a:p>
            <a:pPr lvl="1"/>
            <a:r>
              <a:rPr lang="fr-FR" sz="1050" dirty="0"/>
              <a:t>Meilleure adéquation entre production et charge</a:t>
            </a:r>
          </a:p>
          <a:p>
            <a:r>
              <a:rPr lang="fr-FR" sz="1200" dirty="0">
                <a:sym typeface="Wingdings" panose="05000000000000000000" pitchFamily="2" charset="2"/>
              </a:rPr>
              <a:t>P</a:t>
            </a:r>
            <a:r>
              <a:rPr lang="fr-FR" sz="1200" dirty="0"/>
              <a:t>asser d’une logique de concurrence à une logique système </a:t>
            </a:r>
            <a:br>
              <a:rPr lang="fr-FR" sz="1200" dirty="0"/>
            </a:b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Réduction de la dépendance à une seule ressource</a:t>
            </a:r>
            <a:endParaRPr lang="fr-FR" sz="1400" dirty="0">
              <a:sym typeface="Wingdings" panose="05000000000000000000" pitchFamily="2" charset="2"/>
            </a:endParaRPr>
          </a:p>
          <a:p>
            <a:endParaRPr lang="fr-FR" sz="1800" dirty="0"/>
          </a:p>
        </p:txBody>
      </p:sp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D5891C7A-593F-C947-92ED-A43CDC238A42}"/>
              </a:ext>
            </a:extLst>
          </p:cNvPr>
          <p:cNvSpPr txBox="1">
            <a:spLocks/>
          </p:cNvSpPr>
          <p:nvPr/>
        </p:nvSpPr>
        <p:spPr>
          <a:xfrm>
            <a:off x="7954952" y="6200087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82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F9FC-3AD9-A539-DDC6-EEE001BC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EFBB3-AF58-8CC6-EA17-89750496A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997" y="1242610"/>
            <a:ext cx="6765953" cy="50214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000" dirty="0"/>
              <a:t>Contexte du projet</a:t>
            </a:r>
          </a:p>
          <a:p>
            <a:pPr lvl="1"/>
            <a:r>
              <a:rPr lang="fr-FR" sz="1800" dirty="0"/>
              <a:t>Écoquartier de 1 300 logements (4 500 habitants)</a:t>
            </a:r>
          </a:p>
          <a:p>
            <a:pPr lvl="1"/>
            <a:r>
              <a:rPr lang="fr-FR" sz="1800" dirty="0"/>
              <a:t>Démarche HQE Aménagement</a:t>
            </a:r>
          </a:p>
          <a:p>
            <a:pPr lvl="1"/>
            <a:r>
              <a:rPr lang="fr-FR" sz="1800" dirty="0"/>
              <a:t>Objectifs : </a:t>
            </a:r>
          </a:p>
          <a:p>
            <a:pPr lvl="2"/>
            <a:r>
              <a:rPr lang="fr-FR" sz="1400" dirty="0"/>
              <a:t>aménagement urbain durable </a:t>
            </a:r>
          </a:p>
          <a:p>
            <a:pPr lvl="2"/>
            <a:r>
              <a:rPr lang="fr-FR" sz="1400" dirty="0"/>
              <a:t>maîtrise des coûts de chauffage </a:t>
            </a:r>
          </a:p>
          <a:p>
            <a:pPr lvl="2"/>
            <a:r>
              <a:rPr lang="fr-FR" sz="1400" dirty="0"/>
              <a:t>accès à une énergie locale et décarbonée</a:t>
            </a:r>
          </a:p>
          <a:p>
            <a:pPr lvl="1"/>
            <a:r>
              <a:rPr lang="fr-FR" sz="1800" dirty="0"/>
              <a:t>Mise en service en 2013 </a:t>
            </a:r>
          </a:p>
          <a:p>
            <a:pPr lvl="1"/>
            <a:endParaRPr lang="fr-FR" sz="1800" dirty="0"/>
          </a:p>
          <a:p>
            <a:r>
              <a:rPr lang="fr-FR" sz="2000" dirty="0"/>
              <a:t>Mix énergétique </a:t>
            </a:r>
          </a:p>
          <a:p>
            <a:pPr lvl="1"/>
            <a:r>
              <a:rPr lang="fr-FR" sz="1800" dirty="0"/>
              <a:t>Bois-énergie (72,5%): 1 chaudière biomasse 1,2 MW </a:t>
            </a:r>
          </a:p>
          <a:p>
            <a:pPr lvl="1"/>
            <a:r>
              <a:rPr lang="fr-FR" sz="1800" dirty="0"/>
              <a:t>Solaire thermique (6,5%): 235 kW – 300 m² de capteurs solaires  </a:t>
            </a:r>
          </a:p>
          <a:p>
            <a:pPr lvl="1"/>
            <a:r>
              <a:rPr lang="fr-FR" sz="1800" dirty="0"/>
              <a:t>Gaz (21%) : appoint et secours (continuité de service)</a:t>
            </a:r>
          </a:p>
          <a:p>
            <a:pPr lvl="1"/>
            <a:r>
              <a:rPr lang="fr-FR" sz="1800" dirty="0"/>
              <a:t>Réseau de chaleur alimentant 25 sous-stations </a:t>
            </a:r>
          </a:p>
          <a:p>
            <a:pPr lvl="2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dirty="0"/>
              <a:t>≈ 6 000 MWh/an de chaleur distribuée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chemeClr val="tx1"/>
              </a:solidFill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endParaRPr lang="fr-FR" altLang="fr-FR" dirty="0"/>
          </a:p>
          <a:p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3DE8734-98AA-3DFA-6BC9-18F622CF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REX multi-</a:t>
            </a:r>
            <a:r>
              <a:rPr lang="fr-FR" sz="3200" dirty="0" err="1"/>
              <a:t>EnR</a:t>
            </a:r>
            <a:r>
              <a:rPr lang="fr-FR" sz="3200" dirty="0"/>
              <a:t> : Juvignac (Bois + Solaire thermique)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67E3292-86BE-9B0D-E969-38D60935FB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arbre, bâtiment, plein air, ciel&#10;&#10;Le contenu généré par l’IA peut être incorrect.">
            <a:extLst>
              <a:ext uri="{FF2B5EF4-FFF2-40B4-BE49-F238E27FC236}">
                <a16:creationId xmlns:a16="http://schemas.microsoft.com/office/drawing/2014/main" id="{0510BB59-5755-E280-1EFD-CD170B1B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34" y="1246326"/>
            <a:ext cx="4356936" cy="2382699"/>
          </a:xfrm>
          <a:prstGeom prst="rect">
            <a:avLst/>
          </a:prstGeom>
        </p:spPr>
      </p:pic>
      <p:pic>
        <p:nvPicPr>
          <p:cNvPr id="5" name="Image 4" descr="Une image contenant texte, capture d’écran, nombre, ligne&#10;&#10;Le contenu généré par l’IA peut être incorrect.">
            <a:extLst>
              <a:ext uri="{FF2B5EF4-FFF2-40B4-BE49-F238E27FC236}">
                <a16:creationId xmlns:a16="http://schemas.microsoft.com/office/drawing/2014/main" id="{9D55E4AA-CC99-F0B4-6960-382D98FF5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670" y="3877596"/>
            <a:ext cx="4219800" cy="2647029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3AD074D-D253-2E55-C79D-A75A453C3C75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20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6602-2CD8-0F0C-01FD-268D4B81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57E927-1100-1103-6903-8CB956D68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773" y="1274997"/>
            <a:ext cx="7442352" cy="54387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1800" dirty="0"/>
              <a:t>Illustration de la complémentarité</a:t>
            </a:r>
          </a:p>
          <a:p>
            <a:pPr lvl="1"/>
            <a:r>
              <a:rPr lang="fr-FR" sz="1600" b="1" dirty="0"/>
              <a:t>Saisonnalité</a:t>
            </a:r>
          </a:p>
          <a:p>
            <a:pPr lvl="2"/>
            <a:r>
              <a:rPr lang="fr-FR" sz="1200" dirty="0"/>
              <a:t>Bois mobilisé principalement en hiver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sz="1200" dirty="0"/>
              <a:t>rôle structurant pour la couverture des besoins hivernaux</a:t>
            </a:r>
          </a:p>
          <a:p>
            <a:pPr lvl="2"/>
            <a:r>
              <a:rPr lang="fr-FR" sz="1200" dirty="0"/>
              <a:t>Solaire très performant au printemps / été </a:t>
            </a:r>
          </a:p>
          <a:p>
            <a:pPr marL="914400" lvl="2" indent="0">
              <a:buNone/>
            </a:pP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valorisation maximale en période estivale</a:t>
            </a:r>
          </a:p>
          <a:p>
            <a:pPr lvl="1"/>
            <a:r>
              <a:rPr lang="fr-FR" sz="1600" b="1" dirty="0"/>
              <a:t>Pilotage</a:t>
            </a:r>
          </a:p>
          <a:p>
            <a:pPr lvl="2"/>
            <a:r>
              <a:rPr lang="fr-FR" sz="1200" dirty="0"/>
              <a:t>Bois = énergie pilotable et stockable</a:t>
            </a:r>
          </a:p>
          <a:p>
            <a:pPr lvl="2"/>
            <a:r>
              <a:rPr lang="fr-FR" sz="1200" dirty="0"/>
              <a:t>Solaire = production fatale, prioritaire quand disponible</a:t>
            </a:r>
          </a:p>
          <a:p>
            <a:pPr lvl="1"/>
            <a:r>
              <a:rPr lang="fr-FR" sz="1600" b="1" dirty="0"/>
              <a:t>Optimisation globale</a:t>
            </a:r>
          </a:p>
          <a:p>
            <a:pPr lvl="2"/>
            <a:r>
              <a:rPr lang="fr-FR" sz="1200" dirty="0"/>
              <a:t>Réduction de la sollicitation du bois en été</a:t>
            </a:r>
          </a:p>
          <a:p>
            <a:pPr lvl="2"/>
            <a:r>
              <a:rPr lang="fr-FR" sz="1200" dirty="0"/>
              <a:t>Amélioration du rendement global du réseau</a:t>
            </a:r>
          </a:p>
          <a:p>
            <a:pPr lvl="2"/>
            <a:r>
              <a:rPr lang="fr-FR" sz="1200" dirty="0"/>
              <a:t>Limitation des énergies fossiles à un rôle d’appoint</a:t>
            </a:r>
          </a:p>
          <a:p>
            <a:r>
              <a:rPr lang="fr-FR" sz="1800" dirty="0"/>
              <a:t>Résultats et enseignements</a:t>
            </a:r>
          </a:p>
          <a:p>
            <a:pPr lvl="1"/>
            <a:r>
              <a:rPr lang="fr-FR" sz="1600" b="1" dirty="0"/>
              <a:t>Taux d’</a:t>
            </a:r>
            <a:r>
              <a:rPr lang="fr-FR" sz="1600" b="1" dirty="0" err="1"/>
              <a:t>EnR</a:t>
            </a:r>
            <a:r>
              <a:rPr lang="fr-FR" sz="1600" b="1" dirty="0"/>
              <a:t> élevé </a:t>
            </a:r>
            <a:r>
              <a:rPr lang="fr-FR" sz="1600" dirty="0"/>
              <a:t>(bois + solaire majoritaires) : ≈ 80%</a:t>
            </a:r>
          </a:p>
          <a:p>
            <a:pPr lvl="1"/>
            <a:r>
              <a:rPr lang="fr-FR" sz="1600" dirty="0"/>
              <a:t>Environ 1 000 </a:t>
            </a:r>
            <a:r>
              <a:rPr lang="fr-FR" sz="1600" dirty="0" err="1"/>
              <a:t>tCO</a:t>
            </a:r>
            <a:r>
              <a:rPr lang="fr-FR" sz="1600" dirty="0"/>
              <a:t>₂/an évitées </a:t>
            </a:r>
          </a:p>
          <a:p>
            <a:pPr lvl="1"/>
            <a:r>
              <a:rPr lang="fr-FR" sz="1600" b="1" dirty="0"/>
              <a:t>Coût carbone très bas </a:t>
            </a:r>
            <a:r>
              <a:rPr lang="fr-FR" sz="1600" dirty="0"/>
              <a:t>: ≈ 0,088 </a:t>
            </a:r>
            <a:r>
              <a:rPr lang="fr-FR" sz="1600" dirty="0" err="1"/>
              <a:t>kgCO</a:t>
            </a:r>
            <a:r>
              <a:rPr lang="fr-FR" sz="1600" dirty="0"/>
              <a:t>₂/kWh</a:t>
            </a:r>
          </a:p>
          <a:p>
            <a:pPr lvl="1"/>
            <a:r>
              <a:rPr lang="fr-FR" sz="1600" b="1" dirty="0"/>
              <a:t>Projet réplicable </a:t>
            </a:r>
            <a:r>
              <a:rPr lang="fr-FR" sz="1600" dirty="0"/>
              <a:t>sous conditions :</a:t>
            </a:r>
          </a:p>
          <a:p>
            <a:pPr lvl="2"/>
            <a:r>
              <a:rPr lang="fr-FR" sz="1200" dirty="0"/>
              <a:t>surface disponible pour le solaire</a:t>
            </a:r>
          </a:p>
          <a:p>
            <a:pPr lvl="2"/>
            <a:r>
              <a:rPr lang="fr-FR" sz="1200" dirty="0"/>
              <a:t>logique réseau bien pensée dès la conception</a:t>
            </a:r>
            <a:endParaRPr lang="fr-FR" sz="2400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7C9818C-5DD9-8EA7-A84A-DA43F7F9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REX multi-</a:t>
            </a:r>
            <a:r>
              <a:rPr lang="fr-FR" sz="3200" dirty="0" err="1"/>
              <a:t>EnR</a:t>
            </a:r>
            <a:r>
              <a:rPr lang="fr-FR" sz="3200" dirty="0"/>
              <a:t> : Juvignac (Bois + Solaire thermique)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A4B014D-BB34-F17E-4D21-6DDB927C4F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47DA611-96CC-7D72-A1F4-F60FD0911FDB}"/>
              </a:ext>
            </a:extLst>
          </p:cNvPr>
          <p:cNvGrpSpPr/>
          <p:nvPr/>
        </p:nvGrpSpPr>
        <p:grpSpPr>
          <a:xfrm>
            <a:off x="8085880" y="1607999"/>
            <a:ext cx="3401269" cy="4413883"/>
            <a:chOff x="8085880" y="2076272"/>
            <a:chExt cx="3401269" cy="4413883"/>
          </a:xfrm>
        </p:grpSpPr>
        <p:pic>
          <p:nvPicPr>
            <p:cNvPr id="4099" name="Picture 3">
              <a:extLst>
                <a:ext uri="{FF2B5EF4-FFF2-40B4-BE49-F238E27FC236}">
                  <a16:creationId xmlns:a16="http://schemas.microsoft.com/office/drawing/2014/main" id="{F7FE00CD-0D01-FB07-BC75-60ACC990F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881" y="2076272"/>
              <a:ext cx="3401268" cy="204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91279C75-E989-C23F-CB90-871EB8F14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880" y="4226766"/>
              <a:ext cx="3401268" cy="226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8256B18-E10F-30A4-A962-08E841C104B3}"/>
              </a:ext>
            </a:extLst>
          </p:cNvPr>
          <p:cNvSpPr txBox="1">
            <a:spLocks/>
          </p:cNvSpPr>
          <p:nvPr/>
        </p:nvSpPr>
        <p:spPr>
          <a:xfrm>
            <a:off x="7858125" y="6256094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59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F549-026B-BAC6-D884-992E9A4C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3550D0-2A7E-2ADA-85AF-83D908D55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773" y="932850"/>
            <a:ext cx="10816540" cy="56796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1800" dirty="0"/>
              <a:t>Recensement des projets multi-ENR (2021)</a:t>
            </a:r>
          </a:p>
          <a:p>
            <a:pPr lvl="1"/>
            <a:r>
              <a:rPr lang="fr-FR" sz="1600" dirty="0"/>
              <a:t>37 projets multi-</a:t>
            </a:r>
            <a:r>
              <a:rPr lang="fr-FR" sz="1600" dirty="0" err="1"/>
              <a:t>EnR</a:t>
            </a:r>
            <a:r>
              <a:rPr lang="fr-FR" sz="1600" dirty="0"/>
              <a:t> recensés (34 collectifs et 2 industriels)</a:t>
            </a:r>
          </a:p>
          <a:p>
            <a:pPr lvl="1"/>
            <a:r>
              <a:rPr lang="fr-FR" sz="1600" dirty="0"/>
              <a:t>Le bois est quasi systématiquement présent dans les montages multi-</a:t>
            </a:r>
            <a:r>
              <a:rPr lang="fr-FR" sz="1600" dirty="0" err="1"/>
              <a:t>EnR</a:t>
            </a:r>
            <a:r>
              <a:rPr lang="fr-FR" sz="1600" dirty="0"/>
              <a:t> recensés.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Bois-énergie : ≈ 90 %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Solaire thermique / PVT : ≈ 95 %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Géothermie / PAC géothermique : ≈ 16 %</a:t>
            </a:r>
          </a:p>
          <a:p>
            <a:r>
              <a:rPr lang="fr-FR" sz="1800" dirty="0"/>
              <a:t>Combinaisons d’énergies observées</a:t>
            </a:r>
          </a:p>
          <a:p>
            <a:pPr lvl="1"/>
            <a:r>
              <a:rPr lang="fr-FR" sz="1600" dirty="0"/>
              <a:t>Bois + Solaire : 31 projets → combinaison largement dominante</a:t>
            </a:r>
          </a:p>
          <a:p>
            <a:pPr lvl="1"/>
            <a:r>
              <a:rPr lang="fr-FR" sz="1600" dirty="0"/>
              <a:t>Bois + Géothermie : 2 projets</a:t>
            </a:r>
          </a:p>
          <a:p>
            <a:pPr lvl="1"/>
            <a:r>
              <a:rPr lang="fr-FR" sz="1600" dirty="0"/>
              <a:t>Solaire + Géothermie : 2 projets</a:t>
            </a:r>
          </a:p>
          <a:p>
            <a:pPr lvl="1"/>
            <a:r>
              <a:rPr lang="fr-FR" sz="1600" dirty="0"/>
              <a:t>Le multi-</a:t>
            </a:r>
            <a:r>
              <a:rPr lang="fr-FR" sz="1600" dirty="0" err="1"/>
              <a:t>EnR</a:t>
            </a:r>
            <a:r>
              <a:rPr lang="fr-FR" sz="1600" dirty="0"/>
              <a:t> repose avant tout sur une complémentarité bois–solaire, la géothermie jouant un rôle plus ciblé.</a:t>
            </a:r>
            <a:endParaRPr lang="fr-FR" dirty="0"/>
          </a:p>
          <a:p>
            <a:r>
              <a:rPr lang="fr-FR" sz="1800" dirty="0"/>
              <a:t>Enseignements principaux</a:t>
            </a:r>
          </a:p>
          <a:p>
            <a:pPr lvl="1"/>
            <a:r>
              <a:rPr lang="fr-FR" sz="1600" dirty="0"/>
              <a:t>Le multi-</a:t>
            </a:r>
            <a:r>
              <a:rPr lang="fr-FR" sz="1600" dirty="0" err="1"/>
              <a:t>EnR</a:t>
            </a:r>
            <a:r>
              <a:rPr lang="fr-FR" sz="1600" dirty="0"/>
              <a:t> est déjà une réalité opérationnelle</a:t>
            </a:r>
          </a:p>
          <a:p>
            <a:pPr lvl="1"/>
            <a:r>
              <a:rPr lang="fr-FR" sz="1600" dirty="0"/>
              <a:t>Le bois-énergie est une brique centrale des systèmes hybrides</a:t>
            </a:r>
          </a:p>
          <a:p>
            <a:pPr lvl="1"/>
            <a:r>
              <a:rPr lang="fr-FR" sz="1600" dirty="0"/>
              <a:t>La logique dominante est :</a:t>
            </a:r>
          </a:p>
          <a:p>
            <a:pPr lvl="2"/>
            <a:r>
              <a:rPr lang="fr-FR" sz="1600" dirty="0"/>
              <a:t>solaire pour l’ECS et l’été</a:t>
            </a:r>
          </a:p>
          <a:p>
            <a:pPr lvl="2"/>
            <a:r>
              <a:rPr lang="fr-FR" sz="1600" dirty="0"/>
              <a:t>bois pour l’hiver, la puissance et la sécurité</a:t>
            </a:r>
          </a:p>
          <a:p>
            <a:pPr lvl="1"/>
            <a:r>
              <a:rPr lang="fr-FR" sz="1600" dirty="0"/>
              <a:t>La chaleur fatale reste encore sous représentée dans cette analyse</a:t>
            </a:r>
          </a:p>
          <a:p>
            <a:endParaRPr lang="fr-FR" altLang="fr-FR" dirty="0"/>
          </a:p>
          <a:p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3CD20E9-0982-5230-B28C-4576032D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86" y="245522"/>
            <a:ext cx="10500627" cy="540245"/>
          </a:xfrm>
        </p:spPr>
        <p:txBody>
          <a:bodyPr>
            <a:noAutofit/>
          </a:bodyPr>
          <a:lstStyle/>
          <a:p>
            <a:r>
              <a:rPr lang="fr-FR" sz="3200" dirty="0"/>
              <a:t>Travaux menés par le CIBE – Recensement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9934C2A-83A5-7E40-B178-070D8887EC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CC8A6FF-6AB8-CC0B-14D7-FE1DA86FAA7E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78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EB80-FEB2-8842-E950-3A5DC9665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2BB49-A22B-47DD-E774-36BD2A508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194" y="1327020"/>
            <a:ext cx="10816540" cy="4873067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182563" algn="l"/>
              </a:tabLst>
            </a:pPr>
            <a:r>
              <a:rPr lang="fr-FR" altLang="fr-FR" sz="2000" dirty="0"/>
              <a:t>Affiner le recensement des projets multi-</a:t>
            </a:r>
            <a:r>
              <a:rPr lang="fr-FR" altLang="fr-FR" sz="2000" dirty="0" err="1"/>
              <a:t>EnR</a:t>
            </a:r>
            <a:endParaRPr lang="fr-FR" altLang="fr-FR" sz="2000" dirty="0"/>
          </a:p>
          <a:p>
            <a:pPr lvl="1" fontAlgn="base">
              <a:spcAft>
                <a:spcPct val="0"/>
              </a:spcAft>
            </a:pPr>
            <a:r>
              <a:rPr lang="fr-FR" altLang="fr-FR" sz="1800" dirty="0"/>
              <a:t>Intégrer la chaleur fatale &amp; les montages hybrides complexes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dirty="0"/>
              <a:t>Mieux documenter :  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Les arbitrages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Identifier les freins : dimensionnement, circuit hydraulique, … 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Les conditions de réussite</a:t>
            </a:r>
            <a:endParaRPr lang="fr-FR" altLang="fr-FR" sz="1800" dirty="0"/>
          </a:p>
          <a:p>
            <a:pPr fontAlgn="base">
              <a:spcAft>
                <a:spcPct val="0"/>
              </a:spcAft>
            </a:pPr>
            <a:r>
              <a:rPr lang="fr-FR" altLang="fr-FR" sz="2000" dirty="0"/>
              <a:t>Action CIBE : « </a:t>
            </a:r>
            <a:r>
              <a:rPr lang="fr-FR" sz="2000" dirty="0"/>
              <a:t>Retours d’expériences sur les projets multi-</a:t>
            </a:r>
            <a:r>
              <a:rPr lang="fr-FR" sz="2000" dirty="0" err="1"/>
              <a:t>EnR</a:t>
            </a:r>
            <a:r>
              <a:rPr lang="fr-FR" sz="2000" dirty="0"/>
              <a:t> (dont chaleur fatale) »</a:t>
            </a:r>
            <a:endParaRPr lang="fr-FR" altLang="fr-FR" sz="1800" b="0" dirty="0">
              <a:solidFill>
                <a:schemeClr val="tx1"/>
              </a:solidFill>
            </a:endParaRPr>
          </a:p>
          <a:p>
            <a:pPr lvl="1" fontAlgn="base">
              <a:spcAft>
                <a:spcPct val="0"/>
              </a:spcAft>
            </a:pPr>
            <a:r>
              <a:rPr lang="fr-FR" altLang="fr-FR" sz="1800" dirty="0"/>
              <a:t>Recenser et analyser des projets multi-</a:t>
            </a:r>
            <a:r>
              <a:rPr lang="fr-FR" altLang="fr-FR" sz="1800" dirty="0" err="1"/>
              <a:t>EnR</a:t>
            </a:r>
            <a:r>
              <a:rPr lang="fr-FR" altLang="fr-FR" sz="1800" dirty="0"/>
              <a:t> (bois, solaire, PAC, géothermie, chaleur fatale)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800" dirty="0"/>
              <a:t>Évaluer l’usage réel d’</a:t>
            </a:r>
            <a:r>
              <a:rPr lang="fr-FR" altLang="fr-FR" sz="1800" dirty="0" err="1"/>
              <a:t>ENR’Choix</a:t>
            </a:r>
            <a:r>
              <a:rPr lang="fr-FR" altLang="fr-FR" sz="1800" dirty="0"/>
              <a:t> et du cadre “étude d’opportunité multi-</a:t>
            </a:r>
            <a:r>
              <a:rPr lang="fr-FR" altLang="fr-FR" sz="1800" dirty="0" err="1"/>
              <a:t>EnR</a:t>
            </a:r>
            <a:r>
              <a:rPr lang="fr-FR" altLang="fr-FR" sz="1800" dirty="0"/>
              <a:t>”</a:t>
            </a:r>
          </a:p>
          <a:p>
            <a:pPr lvl="2" fontAlgn="base">
              <a:spcAft>
                <a:spcPct val="0"/>
              </a:spcAft>
            </a:pPr>
            <a:r>
              <a:rPr lang="fr-FR" altLang="fr-FR" sz="1400" dirty="0"/>
              <a:t>Identifier les freins, leviers et conditions de réussite des projets hybrides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800" dirty="0"/>
              <a:t>Alimenter la commission MOP / REX par des retours terrain structurés</a:t>
            </a:r>
          </a:p>
          <a:p>
            <a:pPr lvl="1"/>
            <a:r>
              <a:rPr lang="fr-FR" sz="1800" dirty="0"/>
              <a:t>Livrables envisagés : </a:t>
            </a:r>
          </a:p>
          <a:p>
            <a:pPr lvl="2"/>
            <a:r>
              <a:rPr lang="fr-FR" sz="1400" dirty="0"/>
              <a:t>Tableau de recensement </a:t>
            </a:r>
          </a:p>
          <a:p>
            <a:pPr lvl="2"/>
            <a:r>
              <a:rPr lang="fr-FR" sz="1400" dirty="0"/>
              <a:t>Rapport de synthèse (REX projets multi-</a:t>
            </a:r>
            <a:r>
              <a:rPr lang="fr-FR" sz="1400" dirty="0" err="1"/>
              <a:t>EnR</a:t>
            </a:r>
            <a:r>
              <a:rPr lang="fr-FR" sz="1400" dirty="0"/>
              <a:t> + analyse </a:t>
            </a:r>
            <a:r>
              <a:rPr lang="fr-FR" sz="1400" dirty="0" err="1"/>
              <a:t>ENR’Choix</a:t>
            </a:r>
            <a:r>
              <a:rPr lang="fr-FR" sz="1400" dirty="0"/>
              <a:t>)</a:t>
            </a:r>
          </a:p>
          <a:p>
            <a:pPr lvl="2"/>
            <a:r>
              <a:rPr lang="fr-FR" sz="1400" dirty="0"/>
              <a:t>Recommandations opérationnelles pour les maîtres d’ouvrage et animateurs</a:t>
            </a:r>
          </a:p>
          <a:p>
            <a:pPr lvl="2"/>
            <a:r>
              <a:rPr lang="fr-FR" sz="1400" dirty="0"/>
              <a:t>Atelier / restitution auprès des adhérents</a:t>
            </a:r>
            <a:endParaRPr lang="fr-FR" altLang="fr-FR" dirty="0"/>
          </a:p>
          <a:p>
            <a:endParaRPr lang="fr-FR" altLang="fr-FR" dirty="0"/>
          </a:p>
          <a:p>
            <a:endParaRPr lang="fr-FR" dirty="0">
              <a:solidFill>
                <a:srgbClr val="682F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C5A963-7C5F-3617-2C9C-A418C3C2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Travaux menés par le CIBE – Prochaines étapes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C969038-45C5-BC56-23FA-29891CB53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D7920E-6F05-4D63-BE95-6D0DAA5A6EC3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97627D4-B621-101E-F6BE-F1ED7087BBC5}"/>
              </a:ext>
            </a:extLst>
          </p:cNvPr>
          <p:cNvSpPr txBox="1">
            <a:spLocks/>
          </p:cNvSpPr>
          <p:nvPr/>
        </p:nvSpPr>
        <p:spPr>
          <a:xfrm>
            <a:off x="252136" y="6223672"/>
            <a:ext cx="3532197" cy="601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/>
              <a:t>[Atelier ENR’CHOIX –-  Février+ 2026]</a:t>
            </a:r>
          </a:p>
          <a:p>
            <a:r>
              <a:rPr lang="fr-FR"/>
              <a:t>CIBE - Comité Interprofessionnel du Bois-Energie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5307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mbre supérieur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3E119D-CB2C-4D4B-8615-0C2F46479F66}">
  <we:reference id="wa104381063" version="1.0.0.1" store="fr-FR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3048</Words>
  <Application>Microsoft Office PowerPoint</Application>
  <PresentationFormat>Grand écran</PresentationFormat>
  <Paragraphs>451</Paragraphs>
  <Slides>22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Amasis MT Std</vt:lpstr>
      <vt:lpstr>Arial</vt:lpstr>
      <vt:lpstr>Calibri</vt:lpstr>
      <vt:lpstr>Wingdings</vt:lpstr>
      <vt:lpstr>Thème Office</vt:lpstr>
      <vt:lpstr>Atelier : Trouver la bonne place des projets bois-énergie dans EnR'choix et la chaleur renouvelable</vt:lpstr>
      <vt:lpstr>Présentation PowerPoint</vt:lpstr>
      <vt:lpstr>Projets multi ENR</vt:lpstr>
      <vt:lpstr>Qu’est ce qu’un projet multi ENR ? </vt:lpstr>
      <vt:lpstr>Les avantages de la complémentarité ENR </vt:lpstr>
      <vt:lpstr>REX multi-EnR : Juvignac (Bois + Solaire thermique)</vt:lpstr>
      <vt:lpstr>REX multi-EnR : Juvignac (Bois + Solaire thermique)</vt:lpstr>
      <vt:lpstr>Travaux menés par le CIBE – Recensement </vt:lpstr>
      <vt:lpstr>Travaux menés par le CIBE – Prochaines étapes</vt:lpstr>
      <vt:lpstr>Présentation PowerPoint</vt:lpstr>
      <vt:lpstr>Méthodologie ENR’CHOIX</vt:lpstr>
      <vt:lpstr>ENR’CHOIX – Historique </vt:lpstr>
      <vt:lpstr>Implications du CIBE </vt:lpstr>
      <vt:lpstr>Points de vigilances identifiés 1/2 </vt:lpstr>
      <vt:lpstr>Points de vigilances identifiés 2/2 </vt:lpstr>
      <vt:lpstr>Tableau – Onglet « Notice »</vt:lpstr>
      <vt:lpstr>Tableau – Onglet « Analyse des ressources ENR&amp;R »</vt:lpstr>
      <vt:lpstr>Tableau – Onglet « Prédimensionnement »</vt:lpstr>
      <vt:lpstr>Tableau – Onglet « Synthèse »</vt:lpstr>
      <vt:lpstr>Retours d’expérience des animateurs</vt:lpstr>
      <vt:lpstr>Retours d’expérience des animateurs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Soumeya AIT MESSAOUD</dc:creator>
  <cp:lastModifiedBy>Ludovic PRIEUR</cp:lastModifiedBy>
  <cp:revision>46</cp:revision>
  <dcterms:created xsi:type="dcterms:W3CDTF">2022-05-18T08:17:10Z</dcterms:created>
  <dcterms:modified xsi:type="dcterms:W3CDTF">2026-02-10T14:36:24Z</dcterms:modified>
</cp:coreProperties>
</file>